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5dd97a4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5dd97a4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will be presenting our User Experience Case Study on BannerWeb to you WPI, our stakeholder.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5dd97a4e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5dd97a4e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a:t>
            </a:r>
            <a:endParaRPr/>
          </a:p>
          <a:p>
            <a:pPr indent="0" lvl="0" marL="0" rtl="0" algn="l">
              <a:spcBef>
                <a:spcPts val="0"/>
              </a:spcBef>
              <a:spcAft>
                <a:spcPts val="0"/>
              </a:spcAft>
              <a:buNone/>
            </a:pPr>
            <a:r>
              <a:rPr lang="en"/>
              <a:t>The value we can derive from pursuing a bannerweb redesign is gaining a positive reputation from students which can lead to obtaining higher rankings in college news reports and thus increased financial support from alumni and incoming students.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5dd97a4e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5dd97a4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dd97a4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5dd97a4e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7F8FA"/>
                </a:highlight>
              </a:rPr>
              <a:t>Our methodology is divided into four steps:</a:t>
            </a:r>
            <a:r>
              <a:rPr lang="en" sz="1200">
                <a:solidFill>
                  <a:srgbClr val="333333"/>
                </a:solidFill>
                <a:highlight>
                  <a:srgbClr val="F7F8FA"/>
                </a:highlight>
              </a:rPr>
              <a:t> </a:t>
            </a:r>
            <a:r>
              <a:rPr lang="en" sz="1200">
                <a:solidFill>
                  <a:srgbClr val="333333"/>
                </a:solidFill>
                <a:highlight>
                  <a:srgbClr val="F7F8FA"/>
                </a:highlight>
              </a:rPr>
              <a:t>Identify goals, Analyze, Ideation and Design,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ff823b9d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ff823b9d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first step, we found which goals were meaningful to the business, WPI, and users. We found that the business’s goals were to improve the student experience, gain exposure for the school, and increase financial support for WPI. For users, we found that they want an easy to use application with a modern interface.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f823b9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f823b9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next step Analysis, we created user personas and journey maps to </a:t>
            </a:r>
            <a:r>
              <a:rPr lang="en" sz="1200">
                <a:solidFill>
                  <a:srgbClr val="333333"/>
                </a:solidFill>
                <a:highlight>
                  <a:srgbClr val="F7F8FA"/>
                </a:highlight>
              </a:rPr>
              <a:t>understand and address student needs and pain 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ff823b9d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ff823b9d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Eva Ashley and Oliver Rubin. Eva is a new WPI </a:t>
            </a:r>
            <a:r>
              <a:rPr lang="en"/>
              <a:t>under</a:t>
            </a:r>
            <a:r>
              <a:rPr lang="en"/>
              <a:t>graduate student who needs to pay tuition on BannerWeb. Oliver Rubin is a second-year WPI graduate student who uses BannerWeb to add-drop classes. Here we map out the user’s pain points with the current program. The issues and solutions we collected from these studies will be explained in following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ff823b9d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ff823b9d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ideation step, we categorized the pain points we found with BannerWeb into 4 problem groups: Aesthetics, Navigation, System Feedback, and External Applications. We discuss them in more depth and talk about our proposed solutions to those problems.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ff823b9d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ff823b9d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first issue was BannerWeb’s </a:t>
            </a:r>
            <a:r>
              <a:rPr lang="en" sz="1200">
                <a:solidFill>
                  <a:schemeClr val="dk1"/>
                </a:solidFill>
                <a:latin typeface="Times New Roman"/>
                <a:ea typeface="Times New Roman"/>
                <a:cs typeface="Times New Roman"/>
                <a:sym typeface="Times New Roman"/>
              </a:rPr>
              <a:t>aesthetic</a:t>
            </a:r>
            <a:r>
              <a:rPr lang="en" sz="1200">
                <a:solidFill>
                  <a:schemeClr val="dk1"/>
                </a:solidFill>
                <a:latin typeface="Times New Roman"/>
                <a:ea typeface="Times New Roman"/>
                <a:cs typeface="Times New Roman"/>
                <a:sym typeface="Times New Roman"/>
              </a:rPr>
              <a:t>. The colors and theme of BannerWeb do not match WPI’s professional modern one. To fix this, we can adhere to WPI’s branding guidelines about font and colors as well as add WPI photos and simplify long text descriptions.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f823b9d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f823b9d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second issue was navigation. We found that the nav bar and login page were confusing to use and there were many links on pages that felt overwhelming. We used card sorting to split up links more </a:t>
            </a:r>
            <a:r>
              <a:rPr lang="en">
                <a:solidFill>
                  <a:schemeClr val="dk1"/>
                </a:solidFill>
                <a:latin typeface="Times New Roman"/>
                <a:ea typeface="Times New Roman"/>
                <a:cs typeface="Times New Roman"/>
                <a:sym typeface="Times New Roman"/>
              </a:rPr>
              <a:t>effectively</a:t>
            </a:r>
            <a:r>
              <a:rPr lang="en">
                <a:solidFill>
                  <a:schemeClr val="dk1"/>
                </a:solidFill>
                <a:latin typeface="Times New Roman"/>
                <a:ea typeface="Times New Roman"/>
                <a:cs typeface="Times New Roman"/>
                <a:sym typeface="Times New Roman"/>
              </a:rPr>
              <a:t>, simplified the login page to have 1 set of login fields, and added a navigation breadcrumb trail so that users can more easily navigate the site.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ff823b9d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ff823b9d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 third issue was a lack of system feedback. When looking up classes or going to blocked pages, error messages were not descriptive nor prescribed actionable steps. As a result, these issues could be solved by adding error descriptions and actions that the user could perform to move past the error.</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22860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5dd97a4e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5dd97a4e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a:t>
            </a:r>
            <a:endParaRPr/>
          </a:p>
          <a:p>
            <a:pPr indent="0" lvl="0" marL="0" rtl="0" algn="l">
              <a:spcBef>
                <a:spcPts val="0"/>
              </a:spcBef>
              <a:spcAft>
                <a:spcPts val="0"/>
              </a:spcAft>
              <a:buNone/>
            </a:pPr>
            <a:r>
              <a:rPr lang="en"/>
              <a:t>The goal of our project is to present a holistic view and </a:t>
            </a:r>
            <a:r>
              <a:rPr lang="en"/>
              <a:t>design</a:t>
            </a:r>
            <a:r>
              <a:rPr lang="en"/>
              <a:t> of BannerWeb as well as it’s potential implementation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ff823b9d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ff823b9d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Lastly, we found that external applications like Flywire and the Coursescheduler could confuse users as they are </a:t>
            </a:r>
            <a:r>
              <a:rPr lang="en">
                <a:solidFill>
                  <a:schemeClr val="dk1"/>
                </a:solidFill>
                <a:latin typeface="Times New Roman"/>
                <a:ea typeface="Times New Roman"/>
                <a:cs typeface="Times New Roman"/>
                <a:sym typeface="Times New Roman"/>
              </a:rPr>
              <a:t>separate</a:t>
            </a:r>
            <a:r>
              <a:rPr lang="en">
                <a:solidFill>
                  <a:schemeClr val="dk1"/>
                </a:solidFill>
                <a:latin typeface="Times New Roman"/>
                <a:ea typeface="Times New Roman"/>
                <a:cs typeface="Times New Roman"/>
                <a:sym typeface="Times New Roman"/>
              </a:rPr>
              <a:t> from the BannerWeb </a:t>
            </a:r>
            <a:r>
              <a:rPr lang="en">
                <a:solidFill>
                  <a:schemeClr val="dk1"/>
                </a:solidFill>
                <a:latin typeface="Times New Roman"/>
                <a:ea typeface="Times New Roman"/>
                <a:cs typeface="Times New Roman"/>
                <a:sym typeface="Times New Roman"/>
              </a:rPr>
              <a:t>application</a:t>
            </a:r>
            <a:r>
              <a:rPr lang="en">
                <a:solidFill>
                  <a:schemeClr val="dk1"/>
                </a:solidFill>
                <a:latin typeface="Times New Roman"/>
                <a:ea typeface="Times New Roman"/>
                <a:cs typeface="Times New Roman"/>
                <a:sym typeface="Times New Roman"/>
              </a:rPr>
              <a:t>. To make sure users were comfortable with using these external applications, we </a:t>
            </a:r>
            <a:r>
              <a:rPr lang="en">
                <a:solidFill>
                  <a:schemeClr val="dk1"/>
                </a:solidFill>
                <a:latin typeface="Times New Roman"/>
                <a:ea typeface="Times New Roman"/>
                <a:cs typeface="Times New Roman"/>
                <a:sym typeface="Times New Roman"/>
              </a:rPr>
              <a:t>proposed</a:t>
            </a:r>
            <a:r>
              <a:rPr lang="en">
                <a:solidFill>
                  <a:schemeClr val="dk1"/>
                </a:solidFill>
                <a:latin typeface="Times New Roman"/>
                <a:ea typeface="Times New Roman"/>
                <a:cs typeface="Times New Roman"/>
                <a:sym typeface="Times New Roman"/>
              </a:rPr>
              <a:t> to either redesign these applications and integrate them into BannerWeb or simply change the styling to match BannerWeb’s theme.</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26670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80c33b27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80c33b27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solutions that we came up with in the ideation stage, we designed a wireframe as part of the design process to establish the basic structure of the webpage before adding visual aesthetics and content.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ff823b9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ff823b9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finished the wireframing, we designed high fidelity mockups to depict the actual content and aesthetics that we plan to showcase. The user flow is shown, starting the user off from the login page, navigating to the general page, and then going to additional pages from there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ff823b9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ff823b9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redesigned the login interface to make it consistent with the style of other WPI login interfaces, like Canvas or the Library database. In addition, by combining the two login methods together, the system will also be able to automatically recognize whether the user enters a student ID or email address.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ff823b9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ff823b9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bannerweb homepage, we converted those cluttered text links into interactive cards.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ff823b9d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ff823b9d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updated the course </a:t>
            </a:r>
            <a:r>
              <a:rPr lang="en"/>
              <a:t>scheduler</a:t>
            </a:r>
            <a:r>
              <a:rPr lang="en"/>
              <a:t> in the</a:t>
            </a:r>
            <a:r>
              <a:rPr lang="en"/>
              <a:t> student services tab. As you can see, we added a breadcrumb trail to present the user's status or position and functionality to quickly add courses without unhelpful error messages.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39608b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039608b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we have also added a course search function to the student service category. You can see from the slide that you can search for courses based on the information you know.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ff823b9d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ff823b9d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one is a redesign of Flywire inside of the BannerWeb so the user knows they are still in a WPI branded application. In this interface, users can perform </a:t>
            </a:r>
            <a:r>
              <a:rPr lang="en"/>
              <a:t>financial</a:t>
            </a:r>
            <a:r>
              <a:rPr lang="en"/>
              <a:t> activities.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ff823b9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ff823b9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our case study on BannerWeb. Thanks very much for listening and let us know if you have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5dd97a4e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5dd97a4e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5dd97a4e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5dd97a4e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a:t>
            </a:r>
            <a:endParaRPr/>
          </a:p>
          <a:p>
            <a:pPr indent="0" lvl="0" marL="0" rtl="0" algn="l">
              <a:spcBef>
                <a:spcPts val="0"/>
              </a:spcBef>
              <a:spcAft>
                <a:spcPts val="0"/>
              </a:spcAft>
              <a:buNone/>
            </a:pPr>
            <a:r>
              <a:rPr lang="en"/>
              <a:t>BannerWeb, depicted on the right, is a WPI website that handles </a:t>
            </a:r>
            <a:r>
              <a:rPr lang="en"/>
              <a:t>logistics</a:t>
            </a:r>
            <a:r>
              <a:rPr lang="en"/>
              <a:t> and admin activities for students and WPI employees.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5dd97a4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5dd97a4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5dd97a4e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5dd97a4e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a:p>
            <a:pPr indent="0" lvl="0" marL="0" rtl="0" algn="l">
              <a:spcBef>
                <a:spcPts val="0"/>
              </a:spcBef>
              <a:spcAft>
                <a:spcPts val="0"/>
              </a:spcAft>
              <a:buNone/>
            </a:pPr>
            <a:r>
              <a:rPr lang="en"/>
              <a:t>We first want to talk about why this research matters. The first reason is because many WPI students have a negative user experience with the program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5dd97a4e9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5dd97a4e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a:p>
            <a:pPr indent="0" lvl="0" marL="0" rtl="0" algn="l">
              <a:spcBef>
                <a:spcPts val="0"/>
              </a:spcBef>
              <a:spcAft>
                <a:spcPts val="0"/>
              </a:spcAft>
              <a:buNone/>
            </a:pPr>
            <a:r>
              <a:rPr lang="en"/>
              <a:t>We performed a poll of 32 WPI students and asked them about the usability and aesthetic appeal of the program. Students rated ease of use at 2.93, while they rated aesthetic appeal at 1.63. All of the averages were below 3 suggesting that users do not have a great user experience.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5dd97a4e9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5dd97a4e9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Vandana</a:t>
            </a:r>
            <a:endParaRPr/>
          </a:p>
          <a:p>
            <a:pPr indent="0" lvl="0" marL="0" rtl="0" algn="l">
              <a:spcBef>
                <a:spcPts val="0"/>
              </a:spcBef>
              <a:spcAft>
                <a:spcPts val="0"/>
              </a:spcAft>
              <a:buNone/>
            </a:pPr>
            <a:r>
              <a:rPr lang="en"/>
              <a:t>Having a poor user experience can lead to a loss of </a:t>
            </a:r>
            <a:r>
              <a:rPr lang="en"/>
              <a:t>opportunities</a:t>
            </a:r>
            <a:r>
              <a:rPr lang="en"/>
              <a:t> for WPI. BannerWeb is the first impression for new students and having a negative experiences could lead to a drop in WPI’s rankings, reputation, and possibly financial support.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5dd97a4e9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5dd97a4e9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a:p>
            <a:pPr indent="0" lvl="0" marL="0" rtl="0" algn="l">
              <a:spcBef>
                <a:spcPts val="0"/>
              </a:spcBef>
              <a:spcAft>
                <a:spcPts val="0"/>
              </a:spcAft>
              <a:buNone/>
            </a:pPr>
            <a:r>
              <a:rPr lang="en"/>
              <a:t>In addition, students want BannerWeb to be improved. In the same poll, more than half of students thought that BannerWeb should be improved. Students are WPI’s customers and most if not all want some meaningful change.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5621" l="3903" r="61214" t="10516"/>
          <a:stretch/>
        </p:blipFill>
        <p:spPr>
          <a:xfrm>
            <a:off x="1185000" y="803700"/>
            <a:ext cx="3184400" cy="1225325"/>
          </a:xfrm>
          <a:prstGeom prst="rect">
            <a:avLst/>
          </a:prstGeom>
          <a:noFill/>
          <a:ln>
            <a:noFill/>
          </a:ln>
        </p:spPr>
      </p:pic>
      <p:sp>
        <p:nvSpPr>
          <p:cNvPr id="55" name="Google Shape;55;p13"/>
          <p:cNvSpPr txBox="1"/>
          <p:nvPr/>
        </p:nvSpPr>
        <p:spPr>
          <a:xfrm>
            <a:off x="1185000" y="2196775"/>
            <a:ext cx="7880400" cy="133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BannerWeb </a:t>
            </a:r>
            <a:endParaRPr b="1" sz="4000">
              <a:latin typeface="Verdana"/>
              <a:ea typeface="Verdana"/>
              <a:cs typeface="Verdana"/>
              <a:sym typeface="Verdana"/>
            </a:endParaRPr>
          </a:p>
          <a:p>
            <a:pPr indent="0" lvl="0" marL="0" rtl="0" algn="l">
              <a:spcBef>
                <a:spcPts val="0"/>
              </a:spcBef>
              <a:spcAft>
                <a:spcPts val="0"/>
              </a:spcAft>
              <a:buNone/>
            </a:pPr>
            <a:r>
              <a:rPr b="1" lang="en" sz="4000">
                <a:latin typeface="Verdana"/>
                <a:ea typeface="Verdana"/>
                <a:cs typeface="Verdana"/>
                <a:sym typeface="Verdana"/>
              </a:rPr>
              <a:t>UX Case Study</a:t>
            </a:r>
            <a:endParaRPr b="1" sz="4000">
              <a:latin typeface="Verdana"/>
              <a:ea typeface="Verdana"/>
              <a:cs typeface="Verdana"/>
              <a:sym typeface="Verdana"/>
            </a:endParaRPr>
          </a:p>
        </p:txBody>
      </p:sp>
      <p:sp>
        <p:nvSpPr>
          <p:cNvPr id="56" name="Google Shape;56;p13"/>
          <p:cNvSpPr txBox="1"/>
          <p:nvPr>
            <p:ph idx="1" type="subTitle"/>
          </p:nvPr>
        </p:nvSpPr>
        <p:spPr>
          <a:xfrm>
            <a:off x="1261625" y="3616750"/>
            <a:ext cx="50109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Vandana Anand, Kaidi Ding, Liangyu Liu, Jiadong Sun, Joseph Yuen</a:t>
            </a:r>
            <a:endParaRPr sz="1200"/>
          </a:p>
        </p:txBody>
      </p:sp>
      <p:sp>
        <p:nvSpPr>
          <p:cNvPr id="57" name="Google Shape;57;p13"/>
          <p:cNvSpPr/>
          <p:nvPr/>
        </p:nvSpPr>
        <p:spPr>
          <a:xfrm flipH="1" rot="10800000">
            <a:off x="0" y="3750"/>
            <a:ext cx="2805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nvSpPr>
        <p:spPr>
          <a:xfrm>
            <a:off x="639525" y="333025"/>
            <a:ext cx="69486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Value from the Project</a:t>
            </a:r>
            <a:endParaRPr b="1" sz="2600">
              <a:solidFill>
                <a:srgbClr val="0C0C0C"/>
              </a:solidFill>
              <a:latin typeface="Verdana"/>
              <a:ea typeface="Verdana"/>
              <a:cs typeface="Verdana"/>
              <a:sym typeface="Verdana"/>
            </a:endParaRPr>
          </a:p>
        </p:txBody>
      </p:sp>
      <p:sp>
        <p:nvSpPr>
          <p:cNvPr id="133" name="Google Shape;133;p22"/>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2"/>
          <p:cNvPicPr preferRelativeResize="0"/>
          <p:nvPr/>
        </p:nvPicPr>
        <p:blipFill rotWithShape="1">
          <a:blip r:embed="rId3">
            <a:alphaModFix/>
          </a:blip>
          <a:srcRect b="14324" l="0" r="0" t="0"/>
          <a:stretch/>
        </p:blipFill>
        <p:spPr>
          <a:xfrm>
            <a:off x="6148950" y="1573150"/>
            <a:ext cx="1908275" cy="1634925"/>
          </a:xfrm>
          <a:prstGeom prst="rect">
            <a:avLst/>
          </a:prstGeom>
          <a:noFill/>
          <a:ln>
            <a:noFill/>
          </a:ln>
        </p:spPr>
      </p:pic>
      <p:pic>
        <p:nvPicPr>
          <p:cNvPr id="135" name="Google Shape;135;p22"/>
          <p:cNvPicPr preferRelativeResize="0"/>
          <p:nvPr/>
        </p:nvPicPr>
        <p:blipFill rotWithShape="1">
          <a:blip r:embed="rId4">
            <a:alphaModFix/>
          </a:blip>
          <a:srcRect b="14893" l="0" r="0" t="0"/>
          <a:stretch/>
        </p:blipFill>
        <p:spPr>
          <a:xfrm>
            <a:off x="3594471" y="1657150"/>
            <a:ext cx="1810550" cy="1540900"/>
          </a:xfrm>
          <a:prstGeom prst="rect">
            <a:avLst/>
          </a:prstGeom>
          <a:noFill/>
          <a:ln>
            <a:noFill/>
          </a:ln>
        </p:spPr>
      </p:pic>
      <p:pic>
        <p:nvPicPr>
          <p:cNvPr id="136" name="Google Shape;136;p22"/>
          <p:cNvPicPr preferRelativeResize="0"/>
          <p:nvPr/>
        </p:nvPicPr>
        <p:blipFill rotWithShape="1">
          <a:blip r:embed="rId5">
            <a:alphaModFix/>
          </a:blip>
          <a:srcRect b="18619" l="0" r="0" t="0"/>
          <a:stretch/>
        </p:blipFill>
        <p:spPr>
          <a:xfrm>
            <a:off x="808625" y="1524012"/>
            <a:ext cx="2247299" cy="1828949"/>
          </a:xfrm>
          <a:prstGeom prst="rect">
            <a:avLst/>
          </a:prstGeom>
          <a:noFill/>
          <a:ln>
            <a:noFill/>
          </a:ln>
        </p:spPr>
      </p:pic>
      <p:sp>
        <p:nvSpPr>
          <p:cNvPr id="137" name="Google Shape;137;p22"/>
          <p:cNvSpPr txBox="1"/>
          <p:nvPr/>
        </p:nvSpPr>
        <p:spPr>
          <a:xfrm>
            <a:off x="466625" y="3435475"/>
            <a:ext cx="2931300" cy="93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Positive Reputation</a:t>
            </a:r>
            <a:endParaRPr sz="1700">
              <a:solidFill>
                <a:srgbClr val="595959"/>
              </a:solidFill>
              <a:latin typeface="Verdana"/>
              <a:ea typeface="Verdana"/>
              <a:cs typeface="Verdana"/>
              <a:sym typeface="Verdana"/>
            </a:endParaRPr>
          </a:p>
        </p:txBody>
      </p:sp>
      <p:sp>
        <p:nvSpPr>
          <p:cNvPr id="138" name="Google Shape;138;p22"/>
          <p:cNvSpPr txBox="1"/>
          <p:nvPr/>
        </p:nvSpPr>
        <p:spPr>
          <a:xfrm>
            <a:off x="3572000" y="3435475"/>
            <a:ext cx="1855500" cy="93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Higher Rankings</a:t>
            </a:r>
            <a:endParaRPr sz="1700">
              <a:solidFill>
                <a:srgbClr val="595959"/>
              </a:solidFill>
              <a:latin typeface="Verdana"/>
              <a:ea typeface="Verdana"/>
              <a:cs typeface="Verdana"/>
              <a:sym typeface="Verdana"/>
            </a:endParaRPr>
          </a:p>
        </p:txBody>
      </p:sp>
      <p:sp>
        <p:nvSpPr>
          <p:cNvPr id="139" name="Google Shape;139;p22"/>
          <p:cNvSpPr txBox="1"/>
          <p:nvPr/>
        </p:nvSpPr>
        <p:spPr>
          <a:xfrm>
            <a:off x="5637462" y="3435475"/>
            <a:ext cx="2931300" cy="93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Increased Financial Support</a:t>
            </a:r>
            <a:endParaRPr sz="1700">
              <a:solidFill>
                <a:srgbClr val="595959"/>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1691700" y="2012400"/>
            <a:ext cx="3875700" cy="11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Methodology</a:t>
            </a:r>
            <a:endParaRPr b="1" sz="4000">
              <a:solidFill>
                <a:srgbClr val="000000"/>
              </a:solidFill>
              <a:latin typeface="Verdana"/>
              <a:ea typeface="Verdana"/>
              <a:cs typeface="Verdana"/>
              <a:sym typeface="Verdana"/>
            </a:endParaRPr>
          </a:p>
        </p:txBody>
      </p:sp>
      <p:sp>
        <p:nvSpPr>
          <p:cNvPr id="145" name="Google Shape;145;p23"/>
          <p:cNvSpPr/>
          <p:nvPr/>
        </p:nvSpPr>
        <p:spPr>
          <a:xfrm flipH="1" rot="10800000">
            <a:off x="6912275" y="3750"/>
            <a:ext cx="22317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1049400" y="3431575"/>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Identify</a:t>
            </a:r>
            <a:endParaRPr sz="1700">
              <a:solidFill>
                <a:srgbClr val="595959"/>
              </a:solidFill>
              <a:latin typeface="Verdana"/>
              <a:ea typeface="Verdana"/>
              <a:cs typeface="Verdana"/>
              <a:sym typeface="Verdana"/>
            </a:endParaRPr>
          </a:p>
        </p:txBody>
      </p:sp>
      <p:sp>
        <p:nvSpPr>
          <p:cNvPr id="151" name="Google Shape;151;p24"/>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Methodology</a:t>
            </a:r>
            <a:endParaRPr b="1" sz="2600">
              <a:solidFill>
                <a:srgbClr val="0C0C0C"/>
              </a:solidFill>
              <a:latin typeface="Verdana"/>
              <a:ea typeface="Verdana"/>
              <a:cs typeface="Verdana"/>
              <a:sym typeface="Verdana"/>
            </a:endParaRPr>
          </a:p>
        </p:txBody>
      </p:sp>
      <p:sp>
        <p:nvSpPr>
          <p:cNvPr id="152" name="Google Shape;152;p24"/>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nvSpPr>
        <p:spPr>
          <a:xfrm>
            <a:off x="2810700" y="3431575"/>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Analyze</a:t>
            </a:r>
            <a:endParaRPr sz="1700">
              <a:solidFill>
                <a:srgbClr val="595959"/>
              </a:solidFill>
              <a:latin typeface="Verdana"/>
              <a:ea typeface="Verdana"/>
              <a:cs typeface="Verdana"/>
              <a:sym typeface="Verdana"/>
            </a:endParaRPr>
          </a:p>
        </p:txBody>
      </p:sp>
      <p:sp>
        <p:nvSpPr>
          <p:cNvPr id="154" name="Google Shape;154;p24"/>
          <p:cNvSpPr txBox="1"/>
          <p:nvPr/>
        </p:nvSpPr>
        <p:spPr>
          <a:xfrm>
            <a:off x="4572000" y="3431575"/>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Ideation</a:t>
            </a:r>
            <a:endParaRPr sz="1700">
              <a:solidFill>
                <a:srgbClr val="595959"/>
              </a:solidFill>
              <a:latin typeface="Verdana"/>
              <a:ea typeface="Verdana"/>
              <a:cs typeface="Verdana"/>
              <a:sym typeface="Verdana"/>
            </a:endParaRPr>
          </a:p>
        </p:txBody>
      </p:sp>
      <p:sp>
        <p:nvSpPr>
          <p:cNvPr id="155" name="Google Shape;155;p24"/>
          <p:cNvSpPr txBox="1"/>
          <p:nvPr/>
        </p:nvSpPr>
        <p:spPr>
          <a:xfrm>
            <a:off x="6333300" y="3431575"/>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Design</a:t>
            </a:r>
            <a:endParaRPr sz="1700">
              <a:solidFill>
                <a:srgbClr val="595959"/>
              </a:solidFill>
              <a:latin typeface="Verdana"/>
              <a:ea typeface="Verdana"/>
              <a:cs typeface="Verdana"/>
              <a:sym typeface="Verdana"/>
            </a:endParaRPr>
          </a:p>
        </p:txBody>
      </p:sp>
      <p:pic>
        <p:nvPicPr>
          <p:cNvPr id="156" name="Google Shape;156;p24"/>
          <p:cNvPicPr preferRelativeResize="0"/>
          <p:nvPr/>
        </p:nvPicPr>
        <p:blipFill rotWithShape="1">
          <a:blip r:embed="rId3">
            <a:alphaModFix/>
          </a:blip>
          <a:srcRect b="16492" l="0" r="0" t="0"/>
          <a:stretch/>
        </p:blipFill>
        <p:spPr>
          <a:xfrm>
            <a:off x="6385625" y="1891400"/>
            <a:ext cx="1656639" cy="1383375"/>
          </a:xfrm>
          <a:prstGeom prst="rect">
            <a:avLst/>
          </a:prstGeom>
          <a:noFill/>
          <a:ln>
            <a:noFill/>
          </a:ln>
        </p:spPr>
      </p:pic>
      <p:pic>
        <p:nvPicPr>
          <p:cNvPr id="157" name="Google Shape;157;p24"/>
          <p:cNvPicPr preferRelativeResize="0"/>
          <p:nvPr/>
        </p:nvPicPr>
        <p:blipFill rotWithShape="1">
          <a:blip r:embed="rId4">
            <a:alphaModFix/>
          </a:blip>
          <a:srcRect b="14893" l="0" r="0" t="0"/>
          <a:stretch/>
        </p:blipFill>
        <p:spPr>
          <a:xfrm>
            <a:off x="4634650" y="1891412"/>
            <a:ext cx="1550551" cy="1319600"/>
          </a:xfrm>
          <a:prstGeom prst="rect">
            <a:avLst/>
          </a:prstGeom>
          <a:noFill/>
          <a:ln>
            <a:noFill/>
          </a:ln>
        </p:spPr>
      </p:pic>
      <p:pic>
        <p:nvPicPr>
          <p:cNvPr id="158" name="Google Shape;158;p24"/>
          <p:cNvPicPr preferRelativeResize="0"/>
          <p:nvPr/>
        </p:nvPicPr>
        <p:blipFill rotWithShape="1">
          <a:blip r:embed="rId5">
            <a:alphaModFix/>
          </a:blip>
          <a:srcRect b="16492" l="0" r="0" t="0"/>
          <a:stretch/>
        </p:blipFill>
        <p:spPr>
          <a:xfrm>
            <a:off x="2999350" y="1974543"/>
            <a:ext cx="1381125" cy="1153308"/>
          </a:xfrm>
          <a:prstGeom prst="rect">
            <a:avLst/>
          </a:prstGeom>
          <a:noFill/>
          <a:ln>
            <a:noFill/>
          </a:ln>
        </p:spPr>
      </p:pic>
      <p:pic>
        <p:nvPicPr>
          <p:cNvPr id="159" name="Google Shape;159;p24"/>
          <p:cNvPicPr preferRelativeResize="0"/>
          <p:nvPr/>
        </p:nvPicPr>
        <p:blipFill rotWithShape="1">
          <a:blip r:embed="rId6">
            <a:alphaModFix/>
          </a:blip>
          <a:srcRect b="13963" l="0" r="0" t="0"/>
          <a:stretch/>
        </p:blipFill>
        <p:spPr>
          <a:xfrm>
            <a:off x="1277599" y="2021725"/>
            <a:ext cx="1304900" cy="112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Identify Goals</a:t>
            </a:r>
            <a:endParaRPr b="1" sz="2600">
              <a:solidFill>
                <a:srgbClr val="0C0C0C"/>
              </a:solidFill>
              <a:latin typeface="Verdana"/>
              <a:ea typeface="Verdana"/>
              <a:cs typeface="Verdana"/>
              <a:sym typeface="Verdana"/>
            </a:endParaRPr>
          </a:p>
        </p:txBody>
      </p:sp>
      <p:sp>
        <p:nvSpPr>
          <p:cNvPr id="165" name="Google Shape;165;p25"/>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nvSpPr>
        <p:spPr>
          <a:xfrm>
            <a:off x="3761300" y="1444613"/>
            <a:ext cx="4512900" cy="13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Verdana"/>
                <a:ea typeface="Verdana"/>
                <a:cs typeface="Verdana"/>
                <a:sym typeface="Verdana"/>
              </a:rPr>
              <a:t>Business Goals</a:t>
            </a:r>
            <a:endParaRPr b="1" sz="2000">
              <a:latin typeface="Verdana"/>
              <a:ea typeface="Verdana"/>
              <a:cs typeface="Verdana"/>
              <a:sym typeface="Verdana"/>
            </a:endParaRPr>
          </a:p>
          <a:p>
            <a:pPr indent="-336550" lvl="0" marL="457200" rtl="0" algn="l">
              <a:lnSpc>
                <a:spcPct val="115000"/>
              </a:lnSpc>
              <a:spcBef>
                <a:spcPts val="0"/>
              </a:spcBef>
              <a:spcAft>
                <a:spcPts val="0"/>
              </a:spcAft>
              <a:buSzPts val="1700"/>
              <a:buFont typeface="Verdana"/>
              <a:buAutoNum type="arabicPeriod"/>
            </a:pPr>
            <a:r>
              <a:rPr lang="en" sz="1700">
                <a:latin typeface="Verdana"/>
                <a:ea typeface="Verdana"/>
                <a:cs typeface="Verdana"/>
                <a:sym typeface="Verdana"/>
              </a:rPr>
              <a:t>Improve product quality</a:t>
            </a:r>
            <a:endParaRPr sz="1700">
              <a:latin typeface="Verdana"/>
              <a:ea typeface="Verdana"/>
              <a:cs typeface="Verdana"/>
              <a:sym typeface="Verdana"/>
            </a:endParaRPr>
          </a:p>
          <a:p>
            <a:pPr indent="-336550" lvl="0" marL="457200" rtl="0" algn="l">
              <a:lnSpc>
                <a:spcPct val="115000"/>
              </a:lnSpc>
              <a:spcBef>
                <a:spcPts val="0"/>
              </a:spcBef>
              <a:spcAft>
                <a:spcPts val="0"/>
              </a:spcAft>
              <a:buSzPts val="1700"/>
              <a:buFont typeface="Verdana"/>
              <a:buAutoNum type="arabicPeriod"/>
            </a:pPr>
            <a:r>
              <a:rPr lang="en" sz="1700">
                <a:latin typeface="Verdana"/>
                <a:ea typeface="Verdana"/>
                <a:cs typeface="Verdana"/>
                <a:sym typeface="Verdana"/>
              </a:rPr>
              <a:t>Gain exposure</a:t>
            </a:r>
            <a:endParaRPr sz="1700">
              <a:latin typeface="Verdana"/>
              <a:ea typeface="Verdana"/>
              <a:cs typeface="Verdana"/>
              <a:sym typeface="Verdana"/>
            </a:endParaRPr>
          </a:p>
          <a:p>
            <a:pPr indent="-336550" lvl="0" marL="457200" rtl="0" algn="l">
              <a:lnSpc>
                <a:spcPct val="115000"/>
              </a:lnSpc>
              <a:spcBef>
                <a:spcPts val="0"/>
              </a:spcBef>
              <a:spcAft>
                <a:spcPts val="0"/>
              </a:spcAft>
              <a:buSzPts val="1700"/>
              <a:buFont typeface="Verdana"/>
              <a:buAutoNum type="arabicPeriod"/>
            </a:pPr>
            <a:r>
              <a:rPr lang="en" sz="1700">
                <a:latin typeface="Verdana"/>
                <a:ea typeface="Verdana"/>
                <a:cs typeface="Verdana"/>
                <a:sym typeface="Verdana"/>
              </a:rPr>
              <a:t>Increase financial support</a:t>
            </a:r>
            <a:endParaRPr sz="1700">
              <a:latin typeface="Verdana"/>
              <a:ea typeface="Verdana"/>
              <a:cs typeface="Verdana"/>
              <a:sym typeface="Verdana"/>
            </a:endParaRPr>
          </a:p>
        </p:txBody>
      </p:sp>
      <p:sp>
        <p:nvSpPr>
          <p:cNvPr id="167" name="Google Shape;167;p25"/>
          <p:cNvSpPr txBox="1"/>
          <p:nvPr/>
        </p:nvSpPr>
        <p:spPr>
          <a:xfrm>
            <a:off x="3761300" y="3323075"/>
            <a:ext cx="4512900" cy="9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Verdana"/>
                <a:ea typeface="Verdana"/>
                <a:cs typeface="Verdana"/>
                <a:sym typeface="Verdana"/>
              </a:rPr>
              <a:t>User</a:t>
            </a:r>
            <a:r>
              <a:rPr b="1" lang="en" sz="2000">
                <a:latin typeface="Verdana"/>
                <a:ea typeface="Verdana"/>
                <a:cs typeface="Verdana"/>
                <a:sym typeface="Verdana"/>
              </a:rPr>
              <a:t> Goals</a:t>
            </a:r>
            <a:endParaRPr b="1" sz="2000">
              <a:latin typeface="Verdana"/>
              <a:ea typeface="Verdana"/>
              <a:cs typeface="Verdana"/>
              <a:sym typeface="Verdana"/>
            </a:endParaRPr>
          </a:p>
          <a:p>
            <a:pPr indent="-336550" lvl="0" marL="457200" rtl="0" algn="l">
              <a:lnSpc>
                <a:spcPct val="115000"/>
              </a:lnSpc>
              <a:spcBef>
                <a:spcPts val="0"/>
              </a:spcBef>
              <a:spcAft>
                <a:spcPts val="0"/>
              </a:spcAft>
              <a:buSzPts val="1700"/>
              <a:buFont typeface="Verdana"/>
              <a:buAutoNum type="arabicPeriod"/>
            </a:pPr>
            <a:r>
              <a:rPr lang="en" sz="1700">
                <a:latin typeface="Verdana"/>
                <a:ea typeface="Verdana"/>
                <a:cs typeface="Verdana"/>
                <a:sym typeface="Verdana"/>
              </a:rPr>
              <a:t>Improve usability</a:t>
            </a:r>
            <a:endParaRPr sz="1700">
              <a:latin typeface="Verdana"/>
              <a:ea typeface="Verdana"/>
              <a:cs typeface="Verdana"/>
              <a:sym typeface="Verdana"/>
            </a:endParaRPr>
          </a:p>
          <a:p>
            <a:pPr indent="-336550" lvl="0" marL="457200" rtl="0" algn="l">
              <a:lnSpc>
                <a:spcPct val="115000"/>
              </a:lnSpc>
              <a:spcBef>
                <a:spcPts val="0"/>
              </a:spcBef>
              <a:spcAft>
                <a:spcPts val="0"/>
              </a:spcAft>
              <a:buSzPts val="1700"/>
              <a:buFont typeface="Verdana"/>
              <a:buAutoNum type="arabicPeriod"/>
            </a:pPr>
            <a:r>
              <a:rPr lang="en" sz="1700">
                <a:latin typeface="Verdana"/>
                <a:ea typeface="Verdana"/>
                <a:cs typeface="Verdana"/>
                <a:sym typeface="Verdana"/>
              </a:rPr>
              <a:t>Modernize interface</a:t>
            </a:r>
            <a:endParaRPr sz="1700">
              <a:latin typeface="Verdana"/>
              <a:ea typeface="Verdana"/>
              <a:cs typeface="Verdana"/>
              <a:sym typeface="Verdana"/>
            </a:endParaRPr>
          </a:p>
        </p:txBody>
      </p:sp>
      <p:pic>
        <p:nvPicPr>
          <p:cNvPr id="168" name="Google Shape;168;p25"/>
          <p:cNvPicPr preferRelativeResize="0"/>
          <p:nvPr/>
        </p:nvPicPr>
        <p:blipFill rotWithShape="1">
          <a:blip r:embed="rId3">
            <a:alphaModFix/>
          </a:blip>
          <a:srcRect b="17837" l="0" r="0" t="0"/>
          <a:stretch/>
        </p:blipFill>
        <p:spPr>
          <a:xfrm>
            <a:off x="1358075" y="1265338"/>
            <a:ext cx="2090499" cy="1717574"/>
          </a:xfrm>
          <a:prstGeom prst="rect">
            <a:avLst/>
          </a:prstGeom>
          <a:noFill/>
          <a:ln>
            <a:noFill/>
          </a:ln>
        </p:spPr>
      </p:pic>
      <p:pic>
        <p:nvPicPr>
          <p:cNvPr id="169" name="Google Shape;169;p25"/>
          <p:cNvPicPr preferRelativeResize="0"/>
          <p:nvPr/>
        </p:nvPicPr>
        <p:blipFill rotWithShape="1">
          <a:blip r:embed="rId4">
            <a:alphaModFix/>
          </a:blip>
          <a:srcRect b="13554" l="0" r="0" t="0"/>
          <a:stretch/>
        </p:blipFill>
        <p:spPr>
          <a:xfrm>
            <a:off x="1699150" y="3295700"/>
            <a:ext cx="1408349" cy="121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Analyze</a:t>
            </a:r>
            <a:endParaRPr b="1" sz="2600">
              <a:solidFill>
                <a:srgbClr val="0C0C0C"/>
              </a:solidFill>
              <a:latin typeface="Verdana"/>
              <a:ea typeface="Verdana"/>
              <a:cs typeface="Verdana"/>
              <a:sym typeface="Verdana"/>
            </a:endParaRPr>
          </a:p>
        </p:txBody>
      </p:sp>
      <p:sp>
        <p:nvSpPr>
          <p:cNvPr id="175" name="Google Shape;175;p26"/>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nvSpPr>
        <p:spPr>
          <a:xfrm>
            <a:off x="1404163" y="3868325"/>
            <a:ext cx="3008400" cy="105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Verdana"/>
                <a:ea typeface="Verdana"/>
                <a:cs typeface="Verdana"/>
                <a:sym typeface="Verdana"/>
              </a:rPr>
              <a:t>User Personas</a:t>
            </a:r>
            <a:endParaRPr b="1" sz="2000">
              <a:latin typeface="Verdana"/>
              <a:ea typeface="Verdana"/>
              <a:cs typeface="Verdana"/>
              <a:sym typeface="Verdana"/>
            </a:endParaRPr>
          </a:p>
        </p:txBody>
      </p:sp>
      <p:pic>
        <p:nvPicPr>
          <p:cNvPr id="177" name="Google Shape;177;p26"/>
          <p:cNvPicPr preferRelativeResize="0"/>
          <p:nvPr/>
        </p:nvPicPr>
        <p:blipFill>
          <a:blip r:embed="rId3">
            <a:alphaModFix/>
          </a:blip>
          <a:stretch>
            <a:fillRect/>
          </a:stretch>
        </p:blipFill>
        <p:spPr>
          <a:xfrm>
            <a:off x="2074037" y="1764175"/>
            <a:ext cx="1668675" cy="1668675"/>
          </a:xfrm>
          <a:prstGeom prst="rect">
            <a:avLst/>
          </a:prstGeom>
          <a:noFill/>
          <a:ln>
            <a:noFill/>
          </a:ln>
        </p:spPr>
      </p:pic>
      <p:pic>
        <p:nvPicPr>
          <p:cNvPr id="178" name="Google Shape;178;p26"/>
          <p:cNvPicPr preferRelativeResize="0"/>
          <p:nvPr/>
        </p:nvPicPr>
        <p:blipFill>
          <a:blip r:embed="rId4">
            <a:alphaModFix/>
          </a:blip>
          <a:stretch>
            <a:fillRect/>
          </a:stretch>
        </p:blipFill>
        <p:spPr>
          <a:xfrm>
            <a:off x="4667424" y="1688751"/>
            <a:ext cx="3036850" cy="1744100"/>
          </a:xfrm>
          <a:prstGeom prst="rect">
            <a:avLst/>
          </a:prstGeom>
          <a:noFill/>
          <a:ln>
            <a:noFill/>
          </a:ln>
        </p:spPr>
      </p:pic>
      <p:sp>
        <p:nvSpPr>
          <p:cNvPr id="179" name="Google Shape;179;p26"/>
          <p:cNvSpPr txBox="1"/>
          <p:nvPr/>
        </p:nvSpPr>
        <p:spPr>
          <a:xfrm>
            <a:off x="4681638" y="3868325"/>
            <a:ext cx="3008400" cy="105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Verdana"/>
                <a:ea typeface="Verdana"/>
                <a:cs typeface="Verdana"/>
                <a:sym typeface="Verdana"/>
              </a:rPr>
              <a:t>Journey Map</a:t>
            </a:r>
            <a:endParaRPr b="1" sz="20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nvSpPr>
        <p:spPr>
          <a:xfrm>
            <a:off x="639525" y="211226"/>
            <a:ext cx="70002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User Personas &amp; </a:t>
            </a:r>
            <a:r>
              <a:rPr b="1" lang="en" sz="2600">
                <a:solidFill>
                  <a:srgbClr val="0C0C0C"/>
                </a:solidFill>
                <a:latin typeface="Verdana"/>
                <a:ea typeface="Verdana"/>
                <a:cs typeface="Verdana"/>
                <a:sym typeface="Verdana"/>
              </a:rPr>
              <a:t>Journey Map</a:t>
            </a:r>
            <a:endParaRPr b="1" sz="2600">
              <a:solidFill>
                <a:srgbClr val="0C0C0C"/>
              </a:solidFill>
              <a:latin typeface="Verdana"/>
              <a:ea typeface="Verdana"/>
              <a:cs typeface="Verdana"/>
              <a:sym typeface="Verdana"/>
            </a:endParaRPr>
          </a:p>
        </p:txBody>
      </p:sp>
      <p:sp>
        <p:nvSpPr>
          <p:cNvPr id="185" name="Google Shape;185;p27"/>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4805113" y="938400"/>
            <a:ext cx="4304859" cy="3940008"/>
          </a:xfrm>
          <a:prstGeom prst="rect">
            <a:avLst/>
          </a:prstGeom>
          <a:noFill/>
          <a:ln>
            <a:noFill/>
          </a:ln>
          <a:effectLst>
            <a:outerShdw blurRad="57150" rotWithShape="0" algn="bl" dist="9525">
              <a:srgbClr val="000000">
                <a:alpha val="20000"/>
              </a:srgbClr>
            </a:outerShdw>
          </a:effectLst>
        </p:spPr>
      </p:pic>
      <p:pic>
        <p:nvPicPr>
          <p:cNvPr id="187" name="Google Shape;187;p27"/>
          <p:cNvPicPr preferRelativeResize="0"/>
          <p:nvPr/>
        </p:nvPicPr>
        <p:blipFill>
          <a:blip r:embed="rId4">
            <a:alphaModFix/>
          </a:blip>
          <a:stretch>
            <a:fillRect/>
          </a:stretch>
        </p:blipFill>
        <p:spPr>
          <a:xfrm>
            <a:off x="355100" y="894481"/>
            <a:ext cx="4373826" cy="40110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Ideation</a:t>
            </a:r>
            <a:endParaRPr b="1" sz="2600">
              <a:solidFill>
                <a:srgbClr val="0C0C0C"/>
              </a:solidFill>
              <a:latin typeface="Verdana"/>
              <a:ea typeface="Verdana"/>
              <a:cs typeface="Verdana"/>
              <a:sym typeface="Verdana"/>
            </a:endParaRPr>
          </a:p>
        </p:txBody>
      </p:sp>
      <p:sp>
        <p:nvSpPr>
          <p:cNvPr id="193" name="Google Shape;193;p28"/>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nvSpPr>
        <p:spPr>
          <a:xfrm>
            <a:off x="932175" y="3383700"/>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Aesthetic</a:t>
            </a:r>
            <a:endParaRPr sz="1700">
              <a:solidFill>
                <a:srgbClr val="595959"/>
              </a:solidFill>
              <a:latin typeface="Verdana"/>
              <a:ea typeface="Verdana"/>
              <a:cs typeface="Verdana"/>
              <a:sym typeface="Verdana"/>
            </a:endParaRPr>
          </a:p>
        </p:txBody>
      </p:sp>
      <p:sp>
        <p:nvSpPr>
          <p:cNvPr id="195" name="Google Shape;195;p28"/>
          <p:cNvSpPr txBox="1"/>
          <p:nvPr/>
        </p:nvSpPr>
        <p:spPr>
          <a:xfrm>
            <a:off x="2769675" y="3383700"/>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Navigation</a:t>
            </a:r>
            <a:endParaRPr sz="1700">
              <a:solidFill>
                <a:srgbClr val="595959"/>
              </a:solidFill>
              <a:latin typeface="Verdana"/>
              <a:ea typeface="Verdana"/>
              <a:cs typeface="Verdana"/>
              <a:sym typeface="Verdana"/>
            </a:endParaRPr>
          </a:p>
        </p:txBody>
      </p:sp>
      <p:sp>
        <p:nvSpPr>
          <p:cNvPr id="196" name="Google Shape;196;p28"/>
          <p:cNvSpPr txBox="1"/>
          <p:nvPr/>
        </p:nvSpPr>
        <p:spPr>
          <a:xfrm>
            <a:off x="4607175" y="3383700"/>
            <a:ext cx="1761300" cy="4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System Feedback</a:t>
            </a:r>
            <a:endParaRPr sz="1700">
              <a:solidFill>
                <a:srgbClr val="595959"/>
              </a:solidFill>
              <a:latin typeface="Verdana"/>
              <a:ea typeface="Verdana"/>
              <a:cs typeface="Verdana"/>
              <a:sym typeface="Verdana"/>
            </a:endParaRPr>
          </a:p>
        </p:txBody>
      </p:sp>
      <p:sp>
        <p:nvSpPr>
          <p:cNvPr id="197" name="Google Shape;197;p28"/>
          <p:cNvSpPr txBox="1"/>
          <p:nvPr/>
        </p:nvSpPr>
        <p:spPr>
          <a:xfrm>
            <a:off x="6444675" y="3383700"/>
            <a:ext cx="2031600" cy="62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AB192D"/>
                </a:solidFill>
                <a:latin typeface="Verdana"/>
                <a:ea typeface="Verdana"/>
                <a:cs typeface="Verdana"/>
                <a:sym typeface="Verdana"/>
              </a:rPr>
              <a:t>External Applications</a:t>
            </a:r>
            <a:endParaRPr sz="1700">
              <a:solidFill>
                <a:srgbClr val="595959"/>
              </a:solidFill>
              <a:latin typeface="Verdana"/>
              <a:ea typeface="Verdana"/>
              <a:cs typeface="Verdana"/>
              <a:sym typeface="Verdana"/>
            </a:endParaRPr>
          </a:p>
        </p:txBody>
      </p:sp>
      <p:pic>
        <p:nvPicPr>
          <p:cNvPr id="198" name="Google Shape;198;p28"/>
          <p:cNvPicPr preferRelativeResize="0"/>
          <p:nvPr/>
        </p:nvPicPr>
        <p:blipFill rotWithShape="1">
          <a:blip r:embed="rId3">
            <a:alphaModFix/>
          </a:blip>
          <a:srcRect b="16149" l="0" r="0" t="0"/>
          <a:stretch/>
        </p:blipFill>
        <p:spPr>
          <a:xfrm>
            <a:off x="948163" y="1757825"/>
            <a:ext cx="1729326" cy="1450026"/>
          </a:xfrm>
          <a:prstGeom prst="rect">
            <a:avLst/>
          </a:prstGeom>
          <a:noFill/>
          <a:ln>
            <a:noFill/>
          </a:ln>
        </p:spPr>
      </p:pic>
      <p:pic>
        <p:nvPicPr>
          <p:cNvPr id="199" name="Google Shape;199;p28"/>
          <p:cNvPicPr preferRelativeResize="0"/>
          <p:nvPr/>
        </p:nvPicPr>
        <p:blipFill rotWithShape="1">
          <a:blip r:embed="rId4">
            <a:alphaModFix/>
          </a:blip>
          <a:srcRect b="15325" l="0" r="0" t="0"/>
          <a:stretch/>
        </p:blipFill>
        <p:spPr>
          <a:xfrm>
            <a:off x="6681550" y="1772488"/>
            <a:ext cx="1557850" cy="1319099"/>
          </a:xfrm>
          <a:prstGeom prst="rect">
            <a:avLst/>
          </a:prstGeom>
          <a:noFill/>
          <a:ln>
            <a:noFill/>
          </a:ln>
        </p:spPr>
      </p:pic>
      <p:pic>
        <p:nvPicPr>
          <p:cNvPr id="200" name="Google Shape;200;p28"/>
          <p:cNvPicPr preferRelativeResize="0"/>
          <p:nvPr/>
        </p:nvPicPr>
        <p:blipFill rotWithShape="1">
          <a:blip r:embed="rId5">
            <a:alphaModFix/>
          </a:blip>
          <a:srcRect b="15016" l="0" r="0" t="0"/>
          <a:stretch/>
        </p:blipFill>
        <p:spPr>
          <a:xfrm>
            <a:off x="4685363" y="1800906"/>
            <a:ext cx="1604925" cy="1363857"/>
          </a:xfrm>
          <a:prstGeom prst="rect">
            <a:avLst/>
          </a:prstGeom>
          <a:noFill/>
          <a:ln>
            <a:noFill/>
          </a:ln>
        </p:spPr>
      </p:pic>
      <p:pic>
        <p:nvPicPr>
          <p:cNvPr id="201" name="Google Shape;201;p28"/>
          <p:cNvPicPr preferRelativeResize="0"/>
          <p:nvPr/>
        </p:nvPicPr>
        <p:blipFill rotWithShape="1">
          <a:blip r:embed="rId6">
            <a:alphaModFix/>
          </a:blip>
          <a:srcRect b="15980" l="0" r="0" t="0"/>
          <a:stretch/>
        </p:blipFill>
        <p:spPr>
          <a:xfrm>
            <a:off x="2847850" y="1757822"/>
            <a:ext cx="1604925" cy="13484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Aesthetic</a:t>
            </a:r>
            <a:endParaRPr b="1" sz="2600">
              <a:solidFill>
                <a:srgbClr val="0C0C0C"/>
              </a:solidFill>
              <a:latin typeface="Verdana"/>
              <a:ea typeface="Verdana"/>
              <a:cs typeface="Verdana"/>
              <a:sym typeface="Verdana"/>
            </a:endParaRPr>
          </a:p>
        </p:txBody>
      </p:sp>
      <p:sp>
        <p:nvSpPr>
          <p:cNvPr id="207" name="Google Shape;207;p29"/>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txBox="1"/>
          <p:nvPr/>
        </p:nvSpPr>
        <p:spPr>
          <a:xfrm>
            <a:off x="782100" y="966575"/>
            <a:ext cx="3771900" cy="13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Problems</a:t>
            </a:r>
            <a:endParaRPr b="1" sz="22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Visuals are inconsistent with WPI’s image</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700">
              <a:latin typeface="Times New Roman"/>
              <a:ea typeface="Times New Roman"/>
              <a:cs typeface="Times New Roman"/>
              <a:sym typeface="Times New Roman"/>
            </a:endParaRPr>
          </a:p>
        </p:txBody>
      </p:sp>
      <p:sp>
        <p:nvSpPr>
          <p:cNvPr id="209" name="Google Shape;209;p29"/>
          <p:cNvSpPr txBox="1"/>
          <p:nvPr/>
        </p:nvSpPr>
        <p:spPr>
          <a:xfrm>
            <a:off x="4916400" y="966575"/>
            <a:ext cx="3638700" cy="33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latin typeface="Times New Roman"/>
                <a:ea typeface="Times New Roman"/>
                <a:cs typeface="Times New Roman"/>
                <a:sym typeface="Times New Roman"/>
              </a:rPr>
              <a:t>Solution</a:t>
            </a:r>
            <a:endParaRPr b="1" sz="22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Apply WPI colors and branding to background, assets, and typography</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Add photos of WPI campus to show affiliation with WPI</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Simplify text descriptions</a:t>
            </a:r>
            <a:endParaRPr sz="1800">
              <a:solidFill>
                <a:schemeClr val="dk1"/>
              </a:solidFill>
              <a:latin typeface="Times New Roman"/>
              <a:ea typeface="Times New Roman"/>
              <a:cs typeface="Times New Roman"/>
              <a:sym typeface="Times New Roman"/>
            </a:endParaRPr>
          </a:p>
        </p:txBody>
      </p:sp>
      <p:pic>
        <p:nvPicPr>
          <p:cNvPr id="210" name="Google Shape;210;p29"/>
          <p:cNvPicPr preferRelativeResize="0"/>
          <p:nvPr/>
        </p:nvPicPr>
        <p:blipFill rotWithShape="1">
          <a:blip r:embed="rId3">
            <a:alphaModFix/>
          </a:blip>
          <a:srcRect b="0" l="1746" r="1203" t="41048"/>
          <a:stretch/>
        </p:blipFill>
        <p:spPr>
          <a:xfrm>
            <a:off x="887225" y="2614954"/>
            <a:ext cx="3638700" cy="546546"/>
          </a:xfrm>
          <a:prstGeom prst="rect">
            <a:avLst/>
          </a:prstGeom>
          <a:noFill/>
          <a:ln cap="flat" cmpd="sng" w="19050">
            <a:solidFill>
              <a:srgbClr val="000000"/>
            </a:solidFill>
            <a:prstDash val="solid"/>
            <a:round/>
            <a:headEnd len="sm" w="sm" type="none"/>
            <a:tailEnd len="sm" w="sm" type="none"/>
          </a:ln>
        </p:spPr>
      </p:pic>
      <p:pic>
        <p:nvPicPr>
          <p:cNvPr id="211" name="Google Shape;211;p29"/>
          <p:cNvPicPr preferRelativeResize="0"/>
          <p:nvPr/>
        </p:nvPicPr>
        <p:blipFill rotWithShape="1">
          <a:blip r:embed="rId4">
            <a:alphaModFix/>
          </a:blip>
          <a:srcRect b="8632" l="3947" r="2287" t="13733"/>
          <a:stretch/>
        </p:blipFill>
        <p:spPr>
          <a:xfrm flipH="1" rot="10800000">
            <a:off x="896875" y="3819575"/>
            <a:ext cx="3618251" cy="568600"/>
          </a:xfrm>
          <a:prstGeom prst="rect">
            <a:avLst/>
          </a:prstGeom>
          <a:noFill/>
          <a:ln cap="flat" cmpd="sng" w="28575">
            <a:solidFill>
              <a:srgbClr val="000000"/>
            </a:solidFill>
            <a:prstDash val="solid"/>
            <a:round/>
            <a:headEnd len="sm" w="sm" type="none"/>
            <a:tailEnd len="sm" w="sm" type="none"/>
          </a:ln>
        </p:spPr>
      </p:pic>
      <p:sp>
        <p:nvSpPr>
          <p:cNvPr id="212" name="Google Shape;212;p29"/>
          <p:cNvSpPr txBox="1"/>
          <p:nvPr/>
        </p:nvSpPr>
        <p:spPr>
          <a:xfrm>
            <a:off x="1314450" y="3242225"/>
            <a:ext cx="2707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Current Color Palette</a:t>
            </a:r>
            <a:endParaRPr>
              <a:latin typeface="Times New Roman"/>
              <a:ea typeface="Times New Roman"/>
              <a:cs typeface="Times New Roman"/>
              <a:sym typeface="Times New Roman"/>
            </a:endParaRPr>
          </a:p>
        </p:txBody>
      </p:sp>
      <p:sp>
        <p:nvSpPr>
          <p:cNvPr id="213" name="Google Shape;213;p29"/>
          <p:cNvSpPr txBox="1"/>
          <p:nvPr/>
        </p:nvSpPr>
        <p:spPr>
          <a:xfrm>
            <a:off x="1352400" y="4465475"/>
            <a:ext cx="26313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Color Palette for WPI’s theme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Navigation</a:t>
            </a:r>
            <a:endParaRPr b="1" sz="2600">
              <a:solidFill>
                <a:srgbClr val="0C0C0C"/>
              </a:solidFill>
              <a:latin typeface="Verdana"/>
              <a:ea typeface="Verdana"/>
              <a:cs typeface="Verdana"/>
              <a:sym typeface="Verdana"/>
            </a:endParaRPr>
          </a:p>
        </p:txBody>
      </p:sp>
      <p:sp>
        <p:nvSpPr>
          <p:cNvPr id="219" name="Google Shape;219;p30"/>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nvSpPr>
        <p:spPr>
          <a:xfrm>
            <a:off x="832500" y="966575"/>
            <a:ext cx="37899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Problems</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Broken Navbar</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Two Login Form Fields</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Cluttered Links</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21" name="Google Shape;221;p30"/>
          <p:cNvSpPr txBox="1"/>
          <p:nvPr/>
        </p:nvSpPr>
        <p:spPr>
          <a:xfrm>
            <a:off x="4891800" y="966575"/>
            <a:ext cx="3686700" cy="236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Solutions</a:t>
            </a:r>
            <a:endParaRPr b="1" sz="22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Card Sorting</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Combine the two login methods. Allow users to input a variety of identifiers.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Navigation breadcrumb trail</a:t>
            </a:r>
            <a:endParaRPr sz="1800">
              <a:solidFill>
                <a:schemeClr val="dk1"/>
              </a:solidFill>
              <a:latin typeface="Times New Roman"/>
              <a:ea typeface="Times New Roman"/>
              <a:cs typeface="Times New Roman"/>
              <a:sym typeface="Times New Roman"/>
            </a:endParaRPr>
          </a:p>
        </p:txBody>
      </p:sp>
      <p:pic>
        <p:nvPicPr>
          <p:cNvPr id="222" name="Google Shape;222;p30"/>
          <p:cNvPicPr preferRelativeResize="0"/>
          <p:nvPr/>
        </p:nvPicPr>
        <p:blipFill>
          <a:blip r:embed="rId3">
            <a:alphaModFix/>
          </a:blip>
          <a:stretch>
            <a:fillRect/>
          </a:stretch>
        </p:blipFill>
        <p:spPr>
          <a:xfrm>
            <a:off x="695700" y="3058800"/>
            <a:ext cx="3580375" cy="1232375"/>
          </a:xfrm>
          <a:prstGeom prst="rect">
            <a:avLst/>
          </a:prstGeom>
          <a:noFill/>
          <a:ln>
            <a:noFill/>
          </a:ln>
        </p:spPr>
      </p:pic>
      <p:pic>
        <p:nvPicPr>
          <p:cNvPr id="223" name="Google Shape;223;p30"/>
          <p:cNvPicPr preferRelativeResize="0"/>
          <p:nvPr/>
        </p:nvPicPr>
        <p:blipFill>
          <a:blip r:embed="rId4">
            <a:alphaModFix/>
          </a:blip>
          <a:stretch>
            <a:fillRect/>
          </a:stretch>
        </p:blipFill>
        <p:spPr>
          <a:xfrm>
            <a:off x="5396725" y="3276150"/>
            <a:ext cx="2434924" cy="148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System Feedback</a:t>
            </a:r>
            <a:endParaRPr b="1" sz="2600">
              <a:solidFill>
                <a:srgbClr val="0C0C0C"/>
              </a:solidFill>
              <a:latin typeface="Verdana"/>
              <a:ea typeface="Verdana"/>
              <a:cs typeface="Verdana"/>
              <a:sym typeface="Verdana"/>
            </a:endParaRPr>
          </a:p>
        </p:txBody>
      </p:sp>
      <p:sp>
        <p:nvSpPr>
          <p:cNvPr id="229" name="Google Shape;229;p31"/>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nvSpPr>
        <p:spPr>
          <a:xfrm>
            <a:off x="820200" y="1196950"/>
            <a:ext cx="37899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Problems</a:t>
            </a:r>
            <a:endParaRPr b="1" sz="22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Unactionable Errors</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Unhelpful Error Messages</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700">
              <a:latin typeface="Times New Roman"/>
              <a:ea typeface="Times New Roman"/>
              <a:cs typeface="Times New Roman"/>
              <a:sym typeface="Times New Roman"/>
            </a:endParaRPr>
          </a:p>
        </p:txBody>
      </p:sp>
      <p:sp>
        <p:nvSpPr>
          <p:cNvPr id="231" name="Google Shape;231;p31"/>
          <p:cNvSpPr txBox="1"/>
          <p:nvPr/>
        </p:nvSpPr>
        <p:spPr>
          <a:xfrm>
            <a:off x="4904100" y="1196950"/>
            <a:ext cx="37551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Solutions</a:t>
            </a:r>
            <a:endParaRPr b="1" sz="2200">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lang="en" sz="1800">
                <a:solidFill>
                  <a:schemeClr val="dk1"/>
                </a:solidFill>
                <a:latin typeface="Times New Roman"/>
                <a:ea typeface="Times New Roman"/>
                <a:cs typeface="Times New Roman"/>
                <a:sym typeface="Times New Roman"/>
              </a:rPr>
              <a:t>Add actions for users to fix error</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Explain reasoning of error</a:t>
            </a:r>
            <a:endParaRPr sz="1800">
              <a:solidFill>
                <a:schemeClr val="dk1"/>
              </a:solidFill>
              <a:latin typeface="Times New Roman"/>
              <a:ea typeface="Times New Roman"/>
              <a:cs typeface="Times New Roman"/>
              <a:sym typeface="Times New Roman"/>
            </a:endParaRPr>
          </a:p>
        </p:txBody>
      </p:sp>
      <p:pic>
        <p:nvPicPr>
          <p:cNvPr descr="图形用户界面, 文本, 应用程序&#10;&#10;描述已自动生成" id="232" name="Google Shape;232;p31"/>
          <p:cNvPicPr preferRelativeResize="0"/>
          <p:nvPr/>
        </p:nvPicPr>
        <p:blipFill>
          <a:blip r:embed="rId3">
            <a:alphaModFix/>
          </a:blip>
          <a:stretch>
            <a:fillRect/>
          </a:stretch>
        </p:blipFill>
        <p:spPr>
          <a:xfrm>
            <a:off x="719175" y="3069130"/>
            <a:ext cx="3755100" cy="826270"/>
          </a:xfrm>
          <a:prstGeom prst="rect">
            <a:avLst/>
          </a:prstGeom>
          <a:noFill/>
          <a:ln cap="flat" cmpd="sng" w="9525">
            <a:solidFill>
              <a:srgbClr val="000000"/>
            </a:solidFill>
            <a:prstDash val="solid"/>
            <a:round/>
            <a:headEnd len="sm" w="sm" type="none"/>
            <a:tailEnd len="sm" w="sm" type="none"/>
          </a:ln>
        </p:spPr>
      </p:pic>
      <p:pic>
        <p:nvPicPr>
          <p:cNvPr id="233" name="Google Shape;233;p31"/>
          <p:cNvPicPr preferRelativeResize="0"/>
          <p:nvPr/>
        </p:nvPicPr>
        <p:blipFill>
          <a:blip r:embed="rId4">
            <a:alphaModFix/>
          </a:blip>
          <a:stretch>
            <a:fillRect/>
          </a:stretch>
        </p:blipFill>
        <p:spPr>
          <a:xfrm>
            <a:off x="4925900" y="3050800"/>
            <a:ext cx="3789900" cy="870550"/>
          </a:xfrm>
          <a:prstGeom prst="rect">
            <a:avLst/>
          </a:prstGeom>
          <a:noFill/>
          <a:ln>
            <a:noFill/>
          </a:ln>
        </p:spPr>
      </p:pic>
      <p:pic>
        <p:nvPicPr>
          <p:cNvPr id="234" name="Google Shape;234;p31"/>
          <p:cNvPicPr preferRelativeResize="0"/>
          <p:nvPr/>
        </p:nvPicPr>
        <p:blipFill>
          <a:blip r:embed="rId5">
            <a:alphaModFix/>
          </a:blip>
          <a:stretch>
            <a:fillRect/>
          </a:stretch>
        </p:blipFill>
        <p:spPr>
          <a:xfrm>
            <a:off x="719175" y="4203700"/>
            <a:ext cx="3755100" cy="378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flipH="1" rot="10800000">
            <a:off x="0" y="7500"/>
            <a:ext cx="21831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3199825" y="1925538"/>
            <a:ext cx="1494900" cy="6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Goal</a:t>
            </a:r>
            <a:endParaRPr b="1" sz="4000">
              <a:solidFill>
                <a:srgbClr val="000000"/>
              </a:solidFill>
              <a:latin typeface="Verdana"/>
              <a:ea typeface="Verdana"/>
              <a:cs typeface="Verdana"/>
              <a:sym typeface="Verdana"/>
            </a:endParaRPr>
          </a:p>
        </p:txBody>
      </p:sp>
      <p:sp>
        <p:nvSpPr>
          <p:cNvPr id="64" name="Google Shape;64;p14"/>
          <p:cNvSpPr txBox="1"/>
          <p:nvPr>
            <p:ph idx="1" type="body"/>
          </p:nvPr>
        </p:nvSpPr>
        <p:spPr>
          <a:xfrm>
            <a:off x="3240850" y="2577375"/>
            <a:ext cx="5362500" cy="863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1600"/>
              </a:spcAft>
              <a:buSzPts val="1100"/>
              <a:buNone/>
            </a:pPr>
            <a:r>
              <a:rPr lang="en">
                <a:solidFill>
                  <a:srgbClr val="0C0C0C"/>
                </a:solidFill>
                <a:latin typeface="Verdana"/>
                <a:ea typeface="Verdana"/>
                <a:cs typeface="Verdana"/>
                <a:sym typeface="Verdana"/>
              </a:rPr>
              <a:t>Present a holistic view of BannerWeb’s design and potential implementation</a:t>
            </a:r>
            <a:endParaRPr sz="1800">
              <a:solidFill>
                <a:srgbClr val="0C0C0C"/>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nvSpPr>
        <p:spPr>
          <a:xfrm>
            <a:off x="639525" y="333025"/>
            <a:ext cx="52632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External Applications</a:t>
            </a:r>
            <a:endParaRPr b="1" sz="2600">
              <a:solidFill>
                <a:srgbClr val="0C0C0C"/>
              </a:solidFill>
              <a:latin typeface="Verdana"/>
              <a:ea typeface="Verdana"/>
              <a:cs typeface="Verdana"/>
              <a:sym typeface="Verdana"/>
            </a:endParaRPr>
          </a:p>
        </p:txBody>
      </p:sp>
      <p:sp>
        <p:nvSpPr>
          <p:cNvPr id="240" name="Google Shape;240;p32"/>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820200" y="1196950"/>
            <a:ext cx="37899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Problems</a:t>
            </a:r>
            <a:endParaRPr b="1" sz="22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Flywire and Course scheduler do not match with BannerWeb</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700">
              <a:latin typeface="Verdana"/>
              <a:ea typeface="Verdana"/>
              <a:cs typeface="Verdana"/>
              <a:sym typeface="Verdana"/>
            </a:endParaRPr>
          </a:p>
        </p:txBody>
      </p:sp>
      <p:sp>
        <p:nvSpPr>
          <p:cNvPr id="242" name="Google Shape;242;p32"/>
          <p:cNvSpPr txBox="1"/>
          <p:nvPr/>
        </p:nvSpPr>
        <p:spPr>
          <a:xfrm>
            <a:off x="4904100" y="1196950"/>
            <a:ext cx="36729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Solutions</a:t>
            </a:r>
            <a:endParaRPr b="1" sz="22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Redo colors and themes of both applications </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Ensure user of application affiliation with WPI</a:t>
            </a:r>
            <a:endParaRPr sz="1800">
              <a:latin typeface="Times New Roman"/>
              <a:ea typeface="Times New Roman"/>
              <a:cs typeface="Times New Roman"/>
              <a:sym typeface="Times New Roman"/>
            </a:endParaRPr>
          </a:p>
        </p:txBody>
      </p:sp>
      <p:pic>
        <p:nvPicPr>
          <p:cNvPr descr="图形用户界面, 应用程序, Teams&#10;&#10;描述已自动生成" id="243" name="Google Shape;243;p32"/>
          <p:cNvPicPr preferRelativeResize="0"/>
          <p:nvPr/>
        </p:nvPicPr>
        <p:blipFill>
          <a:blip r:embed="rId3">
            <a:alphaModFix/>
          </a:blip>
          <a:stretch>
            <a:fillRect/>
          </a:stretch>
        </p:blipFill>
        <p:spPr>
          <a:xfrm>
            <a:off x="1173750" y="2751275"/>
            <a:ext cx="3082800" cy="2102500"/>
          </a:xfrm>
          <a:prstGeom prst="rect">
            <a:avLst/>
          </a:prstGeom>
          <a:noFill/>
          <a:ln>
            <a:noFill/>
          </a:ln>
        </p:spPr>
      </p:pic>
      <p:pic>
        <p:nvPicPr>
          <p:cNvPr descr="绿色的标志&#10;&#10;描述已自动生成" id="244" name="Google Shape;244;p32"/>
          <p:cNvPicPr preferRelativeResize="0"/>
          <p:nvPr/>
        </p:nvPicPr>
        <p:blipFill>
          <a:blip r:embed="rId4">
            <a:alphaModFix/>
          </a:blip>
          <a:stretch>
            <a:fillRect/>
          </a:stretch>
        </p:blipFill>
        <p:spPr>
          <a:xfrm>
            <a:off x="5115075" y="3683650"/>
            <a:ext cx="3127850" cy="10426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a:t>
            </a:r>
            <a:endParaRPr b="1" sz="2600">
              <a:solidFill>
                <a:srgbClr val="0C0C0C"/>
              </a:solidFill>
              <a:latin typeface="Verdana"/>
              <a:ea typeface="Verdana"/>
              <a:cs typeface="Verdana"/>
              <a:sym typeface="Verdana"/>
            </a:endParaRPr>
          </a:p>
        </p:txBody>
      </p:sp>
      <p:sp>
        <p:nvSpPr>
          <p:cNvPr id="250" name="Google Shape;250;p33"/>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3"/>
          <p:cNvPicPr preferRelativeResize="0"/>
          <p:nvPr/>
        </p:nvPicPr>
        <p:blipFill>
          <a:blip r:embed="rId3">
            <a:alphaModFix/>
          </a:blip>
          <a:stretch>
            <a:fillRect/>
          </a:stretch>
        </p:blipFill>
        <p:spPr>
          <a:xfrm>
            <a:off x="3517850" y="1229050"/>
            <a:ext cx="2644200" cy="1510099"/>
          </a:xfrm>
          <a:prstGeom prst="rect">
            <a:avLst/>
          </a:prstGeom>
          <a:noFill/>
          <a:ln cap="flat" cmpd="sng" w="9525">
            <a:solidFill>
              <a:schemeClr val="dk2"/>
            </a:solidFill>
            <a:prstDash val="solid"/>
            <a:round/>
            <a:headEnd len="sm" w="sm" type="none"/>
            <a:tailEnd len="sm" w="sm" type="none"/>
          </a:ln>
        </p:spPr>
      </p:pic>
      <p:pic>
        <p:nvPicPr>
          <p:cNvPr id="252" name="Google Shape;252;p33"/>
          <p:cNvPicPr preferRelativeResize="0"/>
          <p:nvPr/>
        </p:nvPicPr>
        <p:blipFill>
          <a:blip r:embed="rId4">
            <a:alphaModFix/>
          </a:blip>
          <a:stretch>
            <a:fillRect/>
          </a:stretch>
        </p:blipFill>
        <p:spPr>
          <a:xfrm>
            <a:off x="6292850" y="3021625"/>
            <a:ext cx="2644200" cy="1510088"/>
          </a:xfrm>
          <a:prstGeom prst="rect">
            <a:avLst/>
          </a:prstGeom>
          <a:noFill/>
          <a:ln cap="flat" cmpd="sng" w="9525">
            <a:solidFill>
              <a:schemeClr val="dk2"/>
            </a:solidFill>
            <a:prstDash val="solid"/>
            <a:round/>
            <a:headEnd len="sm" w="sm" type="none"/>
            <a:tailEnd len="sm" w="sm" type="none"/>
          </a:ln>
        </p:spPr>
      </p:pic>
      <p:pic>
        <p:nvPicPr>
          <p:cNvPr id="253" name="Google Shape;253;p33"/>
          <p:cNvPicPr preferRelativeResize="0"/>
          <p:nvPr/>
        </p:nvPicPr>
        <p:blipFill>
          <a:blip r:embed="rId5">
            <a:alphaModFix/>
          </a:blip>
          <a:stretch>
            <a:fillRect/>
          </a:stretch>
        </p:blipFill>
        <p:spPr>
          <a:xfrm>
            <a:off x="6299550" y="1229050"/>
            <a:ext cx="2644219" cy="1510099"/>
          </a:xfrm>
          <a:prstGeom prst="rect">
            <a:avLst/>
          </a:prstGeom>
          <a:noFill/>
          <a:ln cap="flat" cmpd="sng" w="9525">
            <a:solidFill>
              <a:schemeClr val="dk2"/>
            </a:solidFill>
            <a:prstDash val="solid"/>
            <a:round/>
            <a:headEnd len="sm" w="sm" type="none"/>
            <a:tailEnd len="sm" w="sm" type="none"/>
          </a:ln>
        </p:spPr>
      </p:pic>
      <p:pic>
        <p:nvPicPr>
          <p:cNvPr id="254" name="Google Shape;254;p33"/>
          <p:cNvPicPr preferRelativeResize="0"/>
          <p:nvPr/>
        </p:nvPicPr>
        <p:blipFill>
          <a:blip r:embed="rId6">
            <a:alphaModFix/>
          </a:blip>
          <a:stretch>
            <a:fillRect/>
          </a:stretch>
        </p:blipFill>
        <p:spPr>
          <a:xfrm>
            <a:off x="695700" y="3021625"/>
            <a:ext cx="2684650" cy="1533203"/>
          </a:xfrm>
          <a:prstGeom prst="rect">
            <a:avLst/>
          </a:prstGeom>
          <a:noFill/>
          <a:ln cap="flat" cmpd="sng" w="9525">
            <a:solidFill>
              <a:schemeClr val="dk2"/>
            </a:solidFill>
            <a:prstDash val="solid"/>
            <a:round/>
            <a:headEnd len="sm" w="sm" type="none"/>
            <a:tailEnd len="sm" w="sm" type="none"/>
          </a:ln>
        </p:spPr>
      </p:pic>
      <p:pic>
        <p:nvPicPr>
          <p:cNvPr id="255" name="Google Shape;255;p33"/>
          <p:cNvPicPr preferRelativeResize="0"/>
          <p:nvPr/>
        </p:nvPicPr>
        <p:blipFill>
          <a:blip r:embed="rId7">
            <a:alphaModFix/>
          </a:blip>
          <a:stretch>
            <a:fillRect/>
          </a:stretch>
        </p:blipFill>
        <p:spPr>
          <a:xfrm>
            <a:off x="3514500" y="3021625"/>
            <a:ext cx="2644200" cy="1510086"/>
          </a:xfrm>
          <a:prstGeom prst="rect">
            <a:avLst/>
          </a:prstGeom>
          <a:noFill/>
          <a:ln cap="flat" cmpd="sng" w="9525">
            <a:solidFill>
              <a:schemeClr val="dk2"/>
            </a:solidFill>
            <a:prstDash val="solid"/>
            <a:round/>
            <a:headEnd len="sm" w="sm" type="none"/>
            <a:tailEnd len="sm" w="sm" type="none"/>
          </a:ln>
        </p:spPr>
      </p:pic>
      <p:pic>
        <p:nvPicPr>
          <p:cNvPr id="256" name="Google Shape;256;p33"/>
          <p:cNvPicPr preferRelativeResize="0"/>
          <p:nvPr/>
        </p:nvPicPr>
        <p:blipFill>
          <a:blip r:embed="rId8">
            <a:alphaModFix/>
          </a:blip>
          <a:stretch>
            <a:fillRect/>
          </a:stretch>
        </p:blipFill>
        <p:spPr>
          <a:xfrm>
            <a:off x="695700" y="1229049"/>
            <a:ext cx="2684650" cy="15100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a:t>
            </a:r>
            <a:endParaRPr b="1" sz="2600">
              <a:solidFill>
                <a:srgbClr val="0C0C0C"/>
              </a:solidFill>
              <a:latin typeface="Verdana"/>
              <a:ea typeface="Verdana"/>
              <a:cs typeface="Verdana"/>
              <a:sym typeface="Verdana"/>
            </a:endParaRPr>
          </a:p>
        </p:txBody>
      </p:sp>
      <p:sp>
        <p:nvSpPr>
          <p:cNvPr id="262" name="Google Shape;262;p34"/>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34"/>
          <p:cNvCxnSpPr/>
          <p:nvPr/>
        </p:nvCxnSpPr>
        <p:spPr>
          <a:xfrm>
            <a:off x="3048232" y="2900375"/>
            <a:ext cx="524100" cy="0"/>
          </a:xfrm>
          <a:prstGeom prst="straightConnector1">
            <a:avLst/>
          </a:prstGeom>
          <a:noFill/>
          <a:ln cap="flat" cmpd="sng" w="28575">
            <a:solidFill>
              <a:srgbClr val="AB192D"/>
            </a:solidFill>
            <a:prstDash val="solid"/>
            <a:round/>
            <a:headEnd len="med" w="med" type="none"/>
            <a:tailEnd len="med" w="med" type="triangle"/>
          </a:ln>
        </p:spPr>
      </p:cxnSp>
      <p:pic>
        <p:nvPicPr>
          <p:cNvPr id="264" name="Google Shape;264;p34"/>
          <p:cNvPicPr preferRelativeResize="0"/>
          <p:nvPr/>
        </p:nvPicPr>
        <p:blipFill>
          <a:blip r:embed="rId3">
            <a:alphaModFix/>
          </a:blip>
          <a:stretch>
            <a:fillRect/>
          </a:stretch>
        </p:blipFill>
        <p:spPr>
          <a:xfrm>
            <a:off x="845075" y="2300763"/>
            <a:ext cx="2131973" cy="1199224"/>
          </a:xfrm>
          <a:prstGeom prst="rect">
            <a:avLst/>
          </a:prstGeom>
          <a:noFill/>
          <a:ln>
            <a:noFill/>
          </a:ln>
          <a:effectLst>
            <a:outerShdw blurRad="57150" rotWithShape="0" algn="bl" dir="5400000" dist="19050">
              <a:srgbClr val="000000">
                <a:alpha val="50000"/>
              </a:srgbClr>
            </a:outerShdw>
          </a:effectLst>
        </p:spPr>
      </p:pic>
      <p:pic>
        <p:nvPicPr>
          <p:cNvPr id="265" name="Google Shape;265;p34"/>
          <p:cNvPicPr preferRelativeResize="0"/>
          <p:nvPr/>
        </p:nvPicPr>
        <p:blipFill>
          <a:blip r:embed="rId4">
            <a:alphaModFix/>
          </a:blip>
          <a:stretch>
            <a:fillRect/>
          </a:stretch>
        </p:blipFill>
        <p:spPr>
          <a:xfrm>
            <a:off x="3652236" y="2275487"/>
            <a:ext cx="2221824" cy="1249776"/>
          </a:xfrm>
          <a:prstGeom prst="rect">
            <a:avLst/>
          </a:prstGeom>
          <a:noFill/>
          <a:ln>
            <a:noFill/>
          </a:ln>
          <a:effectLst>
            <a:outerShdw blurRad="57150" rotWithShape="0" algn="bl" dir="5400000" dist="19050">
              <a:srgbClr val="000000">
                <a:alpha val="50000"/>
              </a:srgbClr>
            </a:outerShdw>
          </a:effectLst>
        </p:spPr>
      </p:pic>
      <p:cxnSp>
        <p:nvCxnSpPr>
          <p:cNvPr id="266" name="Google Shape;266;p34"/>
          <p:cNvCxnSpPr/>
          <p:nvPr/>
        </p:nvCxnSpPr>
        <p:spPr>
          <a:xfrm flipH="1" rot="10800000">
            <a:off x="5874057" y="1859450"/>
            <a:ext cx="460500" cy="265800"/>
          </a:xfrm>
          <a:prstGeom prst="straightConnector1">
            <a:avLst/>
          </a:prstGeom>
          <a:noFill/>
          <a:ln cap="flat" cmpd="sng" w="28575">
            <a:solidFill>
              <a:srgbClr val="AB192D"/>
            </a:solidFill>
            <a:prstDash val="solid"/>
            <a:round/>
            <a:headEnd len="med" w="med" type="none"/>
            <a:tailEnd len="med" w="med" type="triangle"/>
          </a:ln>
        </p:spPr>
      </p:cxnSp>
      <p:cxnSp>
        <p:nvCxnSpPr>
          <p:cNvPr id="267" name="Google Shape;267;p34"/>
          <p:cNvCxnSpPr/>
          <p:nvPr/>
        </p:nvCxnSpPr>
        <p:spPr>
          <a:xfrm>
            <a:off x="5874057" y="3686900"/>
            <a:ext cx="464400" cy="268200"/>
          </a:xfrm>
          <a:prstGeom prst="straightConnector1">
            <a:avLst/>
          </a:prstGeom>
          <a:noFill/>
          <a:ln cap="flat" cmpd="sng" w="28575">
            <a:solidFill>
              <a:srgbClr val="AB192D"/>
            </a:solidFill>
            <a:prstDash val="solid"/>
            <a:round/>
            <a:headEnd len="med" w="med" type="none"/>
            <a:tailEnd len="med" w="med" type="triangle"/>
          </a:ln>
        </p:spPr>
      </p:cxnSp>
      <p:pic>
        <p:nvPicPr>
          <p:cNvPr id="268" name="Google Shape;268;p34"/>
          <p:cNvPicPr preferRelativeResize="0"/>
          <p:nvPr/>
        </p:nvPicPr>
        <p:blipFill>
          <a:blip r:embed="rId5">
            <a:alphaModFix/>
          </a:blip>
          <a:stretch>
            <a:fillRect/>
          </a:stretch>
        </p:blipFill>
        <p:spPr>
          <a:xfrm>
            <a:off x="6599825" y="1276663"/>
            <a:ext cx="2124950" cy="1195274"/>
          </a:xfrm>
          <a:prstGeom prst="rect">
            <a:avLst/>
          </a:prstGeom>
          <a:noFill/>
          <a:ln>
            <a:noFill/>
          </a:ln>
          <a:effectLst>
            <a:outerShdw blurRad="57150" rotWithShape="0" algn="bl" dir="5400000" dist="19050">
              <a:srgbClr val="000000">
                <a:alpha val="50000"/>
              </a:srgbClr>
            </a:outerShdw>
          </a:effectLst>
        </p:spPr>
      </p:pic>
      <p:pic>
        <p:nvPicPr>
          <p:cNvPr id="269" name="Google Shape;269;p34"/>
          <p:cNvPicPr preferRelativeResize="0"/>
          <p:nvPr/>
        </p:nvPicPr>
        <p:blipFill>
          <a:blip r:embed="rId6">
            <a:alphaModFix/>
          </a:blip>
          <a:stretch>
            <a:fillRect/>
          </a:stretch>
        </p:blipFill>
        <p:spPr>
          <a:xfrm>
            <a:off x="6599825" y="3308300"/>
            <a:ext cx="2124926" cy="1195274"/>
          </a:xfrm>
          <a:prstGeom prst="rect">
            <a:avLst/>
          </a:prstGeom>
          <a:noFill/>
          <a:ln>
            <a:noFill/>
          </a:ln>
          <a:effectLst>
            <a:outerShdw blurRad="57150" rotWithShape="0" algn="bl" dir="5400000" dist="19050">
              <a:srgbClr val="000000">
                <a:alpha val="50000"/>
              </a:srgbClr>
            </a:outerShdw>
          </a:effectLst>
        </p:spPr>
      </p:pic>
      <p:sp>
        <p:nvSpPr>
          <p:cNvPr id="270" name="Google Shape;270;p34"/>
          <p:cNvSpPr txBox="1"/>
          <p:nvPr/>
        </p:nvSpPr>
        <p:spPr>
          <a:xfrm>
            <a:off x="1540113" y="1893275"/>
            <a:ext cx="7419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a:t>
            </a:r>
            <a:endParaRPr/>
          </a:p>
        </p:txBody>
      </p:sp>
      <p:sp>
        <p:nvSpPr>
          <p:cNvPr id="271" name="Google Shape;271;p34"/>
          <p:cNvSpPr txBox="1"/>
          <p:nvPr/>
        </p:nvSpPr>
        <p:spPr>
          <a:xfrm>
            <a:off x="4071625" y="1933167"/>
            <a:ext cx="13830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General Page</a:t>
            </a:r>
            <a:endParaRPr/>
          </a:p>
        </p:txBody>
      </p:sp>
      <p:sp>
        <p:nvSpPr>
          <p:cNvPr id="272" name="Google Shape;272;p34"/>
          <p:cNvSpPr txBox="1"/>
          <p:nvPr/>
        </p:nvSpPr>
        <p:spPr>
          <a:xfrm>
            <a:off x="6878051" y="934675"/>
            <a:ext cx="16383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 Selection</a:t>
            </a:r>
            <a:endParaRPr/>
          </a:p>
        </p:txBody>
      </p:sp>
      <p:sp>
        <p:nvSpPr>
          <p:cNvPr id="273" name="Google Shape;273;p34"/>
          <p:cNvSpPr txBox="1"/>
          <p:nvPr/>
        </p:nvSpPr>
        <p:spPr>
          <a:xfrm>
            <a:off x="6894602" y="2941171"/>
            <a:ext cx="16383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Tuition Payment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nvSpPr>
        <p:spPr>
          <a:xfrm>
            <a:off x="639525" y="333025"/>
            <a:ext cx="39144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 - Login</a:t>
            </a:r>
            <a:endParaRPr b="1" sz="2600">
              <a:solidFill>
                <a:srgbClr val="0C0C0C"/>
              </a:solidFill>
              <a:latin typeface="Verdana"/>
              <a:ea typeface="Verdana"/>
              <a:cs typeface="Verdana"/>
              <a:sym typeface="Verdana"/>
            </a:endParaRPr>
          </a:p>
        </p:txBody>
      </p:sp>
      <p:sp>
        <p:nvSpPr>
          <p:cNvPr id="279" name="Google Shape;279;p35"/>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5"/>
          <p:cNvPicPr preferRelativeResize="0"/>
          <p:nvPr/>
        </p:nvPicPr>
        <p:blipFill>
          <a:blip r:embed="rId3">
            <a:alphaModFix/>
          </a:blip>
          <a:stretch>
            <a:fillRect/>
          </a:stretch>
        </p:blipFill>
        <p:spPr>
          <a:xfrm>
            <a:off x="1227213" y="966575"/>
            <a:ext cx="7129867" cy="401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nvSpPr>
        <p:spPr>
          <a:xfrm>
            <a:off x="639525" y="333025"/>
            <a:ext cx="67407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 - General Page Layout</a:t>
            </a:r>
            <a:endParaRPr b="1" sz="2600">
              <a:solidFill>
                <a:srgbClr val="0C0C0C"/>
              </a:solidFill>
              <a:latin typeface="Verdana"/>
              <a:ea typeface="Verdana"/>
              <a:cs typeface="Verdana"/>
              <a:sym typeface="Verdana"/>
            </a:endParaRPr>
          </a:p>
        </p:txBody>
      </p:sp>
      <p:sp>
        <p:nvSpPr>
          <p:cNvPr id="286" name="Google Shape;286;p36"/>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6"/>
          <p:cNvPicPr preferRelativeResize="0"/>
          <p:nvPr/>
        </p:nvPicPr>
        <p:blipFill>
          <a:blip r:embed="rId3">
            <a:alphaModFix/>
          </a:blip>
          <a:stretch>
            <a:fillRect/>
          </a:stretch>
        </p:blipFill>
        <p:spPr>
          <a:xfrm>
            <a:off x="1354913" y="980550"/>
            <a:ext cx="7129867" cy="401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nvSpPr>
        <p:spPr>
          <a:xfrm>
            <a:off x="639525" y="333025"/>
            <a:ext cx="67407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 - Course Selection</a:t>
            </a:r>
            <a:endParaRPr b="1" sz="2600">
              <a:solidFill>
                <a:srgbClr val="0C0C0C"/>
              </a:solidFill>
              <a:latin typeface="Verdana"/>
              <a:ea typeface="Verdana"/>
              <a:cs typeface="Verdana"/>
              <a:sym typeface="Verdana"/>
            </a:endParaRPr>
          </a:p>
        </p:txBody>
      </p:sp>
      <p:sp>
        <p:nvSpPr>
          <p:cNvPr id="293" name="Google Shape;293;p37"/>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7"/>
          <p:cNvPicPr preferRelativeResize="0"/>
          <p:nvPr/>
        </p:nvPicPr>
        <p:blipFill>
          <a:blip r:embed="rId3">
            <a:alphaModFix/>
          </a:blip>
          <a:stretch>
            <a:fillRect/>
          </a:stretch>
        </p:blipFill>
        <p:spPr>
          <a:xfrm>
            <a:off x="1354913" y="966575"/>
            <a:ext cx="7129867" cy="401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nvSpPr>
        <p:spPr>
          <a:xfrm>
            <a:off x="639525" y="333025"/>
            <a:ext cx="84483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 - Course Selection: Advanced Search</a:t>
            </a:r>
            <a:endParaRPr b="1" sz="2600">
              <a:solidFill>
                <a:srgbClr val="0C0C0C"/>
              </a:solidFill>
              <a:latin typeface="Verdana"/>
              <a:ea typeface="Verdana"/>
              <a:cs typeface="Verdana"/>
              <a:sym typeface="Verdana"/>
            </a:endParaRPr>
          </a:p>
        </p:txBody>
      </p:sp>
      <p:sp>
        <p:nvSpPr>
          <p:cNvPr id="300" name="Google Shape;300;p38"/>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8"/>
          <p:cNvPicPr preferRelativeResize="0"/>
          <p:nvPr/>
        </p:nvPicPr>
        <p:blipFill>
          <a:blip r:embed="rId3">
            <a:alphaModFix/>
          </a:blip>
          <a:stretch>
            <a:fillRect/>
          </a:stretch>
        </p:blipFill>
        <p:spPr>
          <a:xfrm>
            <a:off x="1354913" y="972118"/>
            <a:ext cx="7129867" cy="4010550"/>
          </a:xfrm>
          <a:prstGeom prst="rect">
            <a:avLst/>
          </a:prstGeom>
          <a:noFill/>
          <a:ln>
            <a:noFill/>
          </a:ln>
          <a:effectLst>
            <a:outerShdw blurRad="57150" rotWithShape="0" algn="bl" dir="6540000" dist="19050">
              <a:srgbClr val="CCCCCC">
                <a:alpha val="64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nvSpPr>
        <p:spPr>
          <a:xfrm>
            <a:off x="639525" y="333025"/>
            <a:ext cx="67407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Design - Payment</a:t>
            </a:r>
            <a:endParaRPr b="1" sz="2600">
              <a:solidFill>
                <a:srgbClr val="0C0C0C"/>
              </a:solidFill>
              <a:latin typeface="Verdana"/>
              <a:ea typeface="Verdana"/>
              <a:cs typeface="Verdana"/>
              <a:sym typeface="Verdana"/>
            </a:endParaRPr>
          </a:p>
        </p:txBody>
      </p:sp>
      <p:sp>
        <p:nvSpPr>
          <p:cNvPr id="307" name="Google Shape;307;p39"/>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9"/>
          <p:cNvPicPr preferRelativeResize="0"/>
          <p:nvPr/>
        </p:nvPicPr>
        <p:blipFill>
          <a:blip r:embed="rId3">
            <a:alphaModFix/>
          </a:blip>
          <a:stretch>
            <a:fillRect/>
          </a:stretch>
        </p:blipFill>
        <p:spPr>
          <a:xfrm>
            <a:off x="1354913" y="966575"/>
            <a:ext cx="7129867" cy="401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flipH="1" rot="10800000">
            <a:off x="0" y="7500"/>
            <a:ext cx="21831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txBox="1"/>
          <p:nvPr/>
        </p:nvSpPr>
        <p:spPr>
          <a:xfrm>
            <a:off x="3285425" y="2030325"/>
            <a:ext cx="3763200" cy="6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Questions?</a:t>
            </a:r>
            <a:endParaRPr b="1" sz="4000">
              <a:solidFill>
                <a:srgbClr val="000000"/>
              </a:solidFill>
              <a:latin typeface="Verdana"/>
              <a:ea typeface="Verdana"/>
              <a:cs typeface="Verdana"/>
              <a:sym typeface="Verdana"/>
            </a:endParaRPr>
          </a:p>
        </p:txBody>
      </p:sp>
      <p:sp>
        <p:nvSpPr>
          <p:cNvPr id="315" name="Google Shape;315;p40"/>
          <p:cNvSpPr txBox="1"/>
          <p:nvPr>
            <p:ph idx="1" type="body"/>
          </p:nvPr>
        </p:nvSpPr>
        <p:spPr>
          <a:xfrm>
            <a:off x="3402650" y="2709525"/>
            <a:ext cx="5310000" cy="679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1600"/>
              </a:spcAft>
              <a:buSzPts val="1100"/>
              <a:buNone/>
            </a:pPr>
            <a:r>
              <a:rPr lang="en">
                <a:solidFill>
                  <a:srgbClr val="0C0C0C"/>
                </a:solidFill>
                <a:latin typeface="Verdana"/>
                <a:ea typeface="Verdana"/>
                <a:cs typeface="Verdana"/>
                <a:sym typeface="Verdana"/>
              </a:rPr>
              <a:t>Feel free to message us in Teams</a:t>
            </a:r>
            <a:endParaRPr sz="1800">
              <a:solidFill>
                <a:srgbClr val="0C0C0C"/>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787450" y="2014950"/>
            <a:ext cx="3875700" cy="111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Background</a:t>
            </a:r>
            <a:endParaRPr b="1" sz="4000">
              <a:solidFill>
                <a:srgbClr val="000000"/>
              </a:solidFill>
              <a:latin typeface="Verdana"/>
              <a:ea typeface="Verdana"/>
              <a:cs typeface="Verdana"/>
              <a:sym typeface="Verdana"/>
            </a:endParaRPr>
          </a:p>
        </p:txBody>
      </p:sp>
      <p:sp>
        <p:nvSpPr>
          <p:cNvPr id="70" name="Google Shape;70;p15"/>
          <p:cNvSpPr/>
          <p:nvPr/>
        </p:nvSpPr>
        <p:spPr>
          <a:xfrm flipH="1" rot="10800000">
            <a:off x="6912275" y="3750"/>
            <a:ext cx="22317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639525" y="333025"/>
            <a:ext cx="24495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Background</a:t>
            </a:r>
            <a:endParaRPr b="1" sz="2600">
              <a:solidFill>
                <a:srgbClr val="0C0C0C"/>
              </a:solidFill>
              <a:latin typeface="Verdana"/>
              <a:ea typeface="Verdana"/>
              <a:cs typeface="Verdana"/>
              <a:sym typeface="Verdana"/>
            </a:endParaRPr>
          </a:p>
        </p:txBody>
      </p:sp>
      <p:sp>
        <p:nvSpPr>
          <p:cNvPr id="76" name="Google Shape;76;p16"/>
          <p:cNvSpPr txBox="1"/>
          <p:nvPr/>
        </p:nvSpPr>
        <p:spPr>
          <a:xfrm>
            <a:off x="660375" y="1213825"/>
            <a:ext cx="4461300" cy="33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AB192D"/>
                </a:solidFill>
              </a:rPr>
              <a:t>BannerWeb</a:t>
            </a:r>
            <a:endParaRPr sz="2400">
              <a:solidFill>
                <a:srgbClr val="AB192D"/>
              </a:solidFill>
            </a:endParaRPr>
          </a:p>
          <a:p>
            <a:pPr indent="0" lvl="0" marL="0" rtl="0" algn="l">
              <a:lnSpc>
                <a:spcPct val="115000"/>
              </a:lnSpc>
              <a:spcBef>
                <a:spcPts val="1600"/>
              </a:spcBef>
              <a:spcAft>
                <a:spcPts val="0"/>
              </a:spcAft>
              <a:buNone/>
            </a:pPr>
            <a:r>
              <a:rPr b="1" lang="en" sz="1800">
                <a:latin typeface="Verdana"/>
                <a:ea typeface="Verdana"/>
                <a:cs typeface="Verdana"/>
                <a:sym typeface="Verdana"/>
              </a:rPr>
              <a:t>What is it? </a:t>
            </a:r>
            <a:endParaRPr b="1" sz="1800">
              <a:latin typeface="Verdana"/>
              <a:ea typeface="Verdana"/>
              <a:cs typeface="Verdana"/>
              <a:sym typeface="Verdana"/>
            </a:endParaRPr>
          </a:p>
          <a:p>
            <a:pPr indent="0" lvl="0" marL="0" rtl="0" algn="l">
              <a:lnSpc>
                <a:spcPct val="115000"/>
              </a:lnSpc>
              <a:spcBef>
                <a:spcPts val="0"/>
              </a:spcBef>
              <a:spcAft>
                <a:spcPts val="0"/>
              </a:spcAft>
              <a:buNone/>
            </a:pPr>
            <a:r>
              <a:rPr lang="en" sz="1800">
                <a:latin typeface="Verdana"/>
                <a:ea typeface="Verdana"/>
                <a:cs typeface="Verdana"/>
                <a:sym typeface="Verdana"/>
              </a:rPr>
              <a:t>WPI website that organizes and processes required logistical admin-related activities for its users</a:t>
            </a:r>
            <a:endParaRPr sz="1800">
              <a:latin typeface="Verdana"/>
              <a:ea typeface="Verdana"/>
              <a:cs typeface="Verdana"/>
              <a:sym typeface="Verdana"/>
            </a:endParaRPr>
          </a:p>
          <a:p>
            <a:pPr indent="0" lvl="0" marL="0" rtl="0" algn="l">
              <a:lnSpc>
                <a:spcPct val="115000"/>
              </a:lnSpc>
              <a:spcBef>
                <a:spcPts val="0"/>
              </a:spcBef>
              <a:spcAft>
                <a:spcPts val="0"/>
              </a:spcAft>
              <a:buNone/>
            </a:pPr>
            <a:r>
              <a:t/>
            </a:r>
            <a:endParaRPr sz="1800">
              <a:latin typeface="Verdana"/>
              <a:ea typeface="Verdana"/>
              <a:cs typeface="Verdana"/>
              <a:sym typeface="Verdana"/>
            </a:endParaRPr>
          </a:p>
          <a:p>
            <a:pPr indent="0" lvl="0" marL="0" rtl="0" algn="l">
              <a:lnSpc>
                <a:spcPct val="115000"/>
              </a:lnSpc>
              <a:spcBef>
                <a:spcPts val="0"/>
              </a:spcBef>
              <a:spcAft>
                <a:spcPts val="0"/>
              </a:spcAft>
              <a:buNone/>
            </a:pPr>
            <a:r>
              <a:rPr b="1" lang="en" sz="1800">
                <a:latin typeface="Verdana"/>
                <a:ea typeface="Verdana"/>
                <a:cs typeface="Verdana"/>
                <a:sym typeface="Verdana"/>
              </a:rPr>
              <a:t>Users</a:t>
            </a:r>
            <a:endParaRPr b="1" sz="1800">
              <a:latin typeface="Verdana"/>
              <a:ea typeface="Verdana"/>
              <a:cs typeface="Verdana"/>
              <a:sym typeface="Verdana"/>
            </a:endParaRPr>
          </a:p>
          <a:p>
            <a:pPr indent="0" lvl="0" marL="0" rtl="0" algn="l">
              <a:lnSpc>
                <a:spcPct val="115000"/>
              </a:lnSpc>
              <a:spcBef>
                <a:spcPts val="0"/>
              </a:spcBef>
              <a:spcAft>
                <a:spcPts val="0"/>
              </a:spcAft>
              <a:buNone/>
            </a:pPr>
            <a:r>
              <a:rPr lang="en" sz="1800">
                <a:latin typeface="Verdana"/>
                <a:ea typeface="Verdana"/>
                <a:cs typeface="Verdana"/>
                <a:sym typeface="Verdana"/>
              </a:rPr>
              <a:t>Students and WPI Employees</a:t>
            </a:r>
            <a:endParaRPr sz="1800">
              <a:latin typeface="Verdana"/>
              <a:ea typeface="Verdana"/>
              <a:cs typeface="Verdana"/>
              <a:sym typeface="Verdana"/>
            </a:endParaRPr>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solidFill>
                <a:srgbClr val="595959"/>
              </a:solidFill>
            </a:endParaRPr>
          </a:p>
        </p:txBody>
      </p:sp>
      <p:sp>
        <p:nvSpPr>
          <p:cNvPr id="77" name="Google Shape;77;p16"/>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6"/>
          <p:cNvPicPr preferRelativeResize="0"/>
          <p:nvPr/>
        </p:nvPicPr>
        <p:blipFill rotWithShape="1">
          <a:blip r:embed="rId3">
            <a:alphaModFix/>
          </a:blip>
          <a:srcRect b="0" l="792" r="1350" t="0"/>
          <a:stretch/>
        </p:blipFill>
        <p:spPr>
          <a:xfrm>
            <a:off x="5232050" y="1092599"/>
            <a:ext cx="3557026" cy="3557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p:nvPr/>
        </p:nvSpPr>
        <p:spPr>
          <a:xfrm flipH="1" rot="10800000">
            <a:off x="0" y="7500"/>
            <a:ext cx="2183100" cy="51360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nvSpPr>
        <p:spPr>
          <a:xfrm>
            <a:off x="3652425" y="2232150"/>
            <a:ext cx="3351600" cy="6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Verdana"/>
                <a:ea typeface="Verdana"/>
                <a:cs typeface="Verdana"/>
                <a:sym typeface="Verdana"/>
              </a:rPr>
              <a:t>Problem</a:t>
            </a:r>
            <a:endParaRPr b="1" sz="4000">
              <a:solidFill>
                <a:srgbClr val="000000"/>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639525" y="333025"/>
            <a:ext cx="24495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Problem</a:t>
            </a:r>
            <a:endParaRPr b="1" sz="2600">
              <a:solidFill>
                <a:srgbClr val="0C0C0C"/>
              </a:solidFill>
              <a:latin typeface="Verdana"/>
              <a:ea typeface="Verdana"/>
              <a:cs typeface="Verdana"/>
              <a:sym typeface="Verdana"/>
            </a:endParaRPr>
          </a:p>
        </p:txBody>
      </p:sp>
      <p:sp>
        <p:nvSpPr>
          <p:cNvPr id="90" name="Google Shape;90;p18"/>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nvSpPr>
        <p:spPr>
          <a:xfrm>
            <a:off x="798750" y="1314050"/>
            <a:ext cx="4789200" cy="32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231F20"/>
                </a:solidFill>
                <a:latin typeface="Verdana"/>
                <a:ea typeface="Verdana"/>
                <a:cs typeface="Verdana"/>
                <a:sym typeface="Verdana"/>
              </a:rPr>
              <a:t>Why this research matters?</a:t>
            </a:r>
            <a:endParaRPr b="1" sz="2000">
              <a:solidFill>
                <a:srgbClr val="231F20"/>
              </a:solidFill>
              <a:latin typeface="Verdana"/>
              <a:ea typeface="Verdana"/>
              <a:cs typeface="Verdana"/>
              <a:sym typeface="Verdana"/>
            </a:endParaRPr>
          </a:p>
          <a:p>
            <a:pPr indent="-336550" lvl="0" marL="457200" rtl="0" algn="l">
              <a:lnSpc>
                <a:spcPct val="115000"/>
              </a:lnSpc>
              <a:spcBef>
                <a:spcPts val="1600"/>
              </a:spcBef>
              <a:spcAft>
                <a:spcPts val="0"/>
              </a:spcAft>
              <a:buClr>
                <a:srgbClr val="595959"/>
              </a:buClr>
              <a:buSzPts val="1700"/>
              <a:buFont typeface="Verdana"/>
              <a:buAutoNum type="arabicPeriod"/>
            </a:pPr>
            <a:r>
              <a:rPr lang="en" sz="1700">
                <a:solidFill>
                  <a:srgbClr val="595959"/>
                </a:solidFill>
                <a:latin typeface="Verdana"/>
                <a:ea typeface="Verdana"/>
                <a:cs typeface="Verdana"/>
                <a:sym typeface="Verdana"/>
              </a:rPr>
              <a:t>Most WPI students have a negative user experience with BannerWeb</a:t>
            </a:r>
            <a:endParaRPr sz="1700">
              <a:solidFill>
                <a:srgbClr val="595959"/>
              </a:solidFill>
              <a:latin typeface="Verdana"/>
              <a:ea typeface="Verdana"/>
              <a:cs typeface="Verdana"/>
              <a:sym typeface="Verdana"/>
            </a:endParaRPr>
          </a:p>
          <a:p>
            <a:pPr indent="-336550" lvl="0" marL="457200" rtl="0" algn="l">
              <a:lnSpc>
                <a:spcPct val="115000"/>
              </a:lnSpc>
              <a:spcBef>
                <a:spcPts val="0"/>
              </a:spcBef>
              <a:spcAft>
                <a:spcPts val="0"/>
              </a:spcAft>
              <a:buClr>
                <a:srgbClr val="595959"/>
              </a:buClr>
              <a:buSzPts val="1700"/>
              <a:buFont typeface="Verdana"/>
              <a:buAutoNum type="arabicPeriod"/>
            </a:pPr>
            <a:r>
              <a:rPr lang="en" sz="1700">
                <a:solidFill>
                  <a:srgbClr val="595959"/>
                </a:solidFill>
                <a:latin typeface="Verdana"/>
                <a:ea typeface="Verdana"/>
                <a:cs typeface="Verdana"/>
                <a:sym typeface="Verdana"/>
              </a:rPr>
              <a:t>Potential loss of opportunities</a:t>
            </a:r>
            <a:endParaRPr sz="1700">
              <a:solidFill>
                <a:srgbClr val="595959"/>
              </a:solidFill>
              <a:latin typeface="Verdana"/>
              <a:ea typeface="Verdana"/>
              <a:cs typeface="Verdana"/>
              <a:sym typeface="Verdana"/>
            </a:endParaRPr>
          </a:p>
          <a:p>
            <a:pPr indent="-336550" lvl="0" marL="457200" rtl="0" algn="l">
              <a:lnSpc>
                <a:spcPct val="115000"/>
              </a:lnSpc>
              <a:spcBef>
                <a:spcPts val="0"/>
              </a:spcBef>
              <a:spcAft>
                <a:spcPts val="0"/>
              </a:spcAft>
              <a:buClr>
                <a:srgbClr val="595959"/>
              </a:buClr>
              <a:buSzPts val="1700"/>
              <a:buFont typeface="Verdana"/>
              <a:buAutoNum type="arabicPeriod"/>
            </a:pPr>
            <a:r>
              <a:rPr lang="en" sz="1700">
                <a:solidFill>
                  <a:srgbClr val="595959"/>
                </a:solidFill>
                <a:latin typeface="Verdana"/>
                <a:ea typeface="Verdana"/>
                <a:cs typeface="Verdana"/>
                <a:sym typeface="Verdana"/>
              </a:rPr>
              <a:t>Students want BannerWeb to be improved</a:t>
            </a:r>
            <a:endParaRPr sz="1700">
              <a:solidFill>
                <a:srgbClr val="595959"/>
              </a:solidFill>
              <a:latin typeface="Verdana"/>
              <a:ea typeface="Verdana"/>
              <a:cs typeface="Verdana"/>
              <a:sym typeface="Verdana"/>
            </a:endParaRPr>
          </a:p>
          <a:p>
            <a:pPr indent="-336550" lvl="0" marL="457200" rtl="0" algn="l">
              <a:lnSpc>
                <a:spcPct val="115000"/>
              </a:lnSpc>
              <a:spcBef>
                <a:spcPts val="0"/>
              </a:spcBef>
              <a:spcAft>
                <a:spcPts val="0"/>
              </a:spcAft>
              <a:buClr>
                <a:srgbClr val="595959"/>
              </a:buClr>
              <a:buSzPts val="1700"/>
              <a:buFont typeface="Verdana"/>
              <a:buAutoNum type="arabicPeriod"/>
            </a:pPr>
            <a:r>
              <a:rPr lang="en" sz="1700">
                <a:solidFill>
                  <a:srgbClr val="595959"/>
                </a:solidFill>
                <a:latin typeface="Verdana"/>
                <a:ea typeface="Verdana"/>
                <a:cs typeface="Verdana"/>
                <a:sym typeface="Verdana"/>
              </a:rPr>
              <a:t>Opportunity for overall gain </a:t>
            </a:r>
            <a:endParaRPr sz="1700">
              <a:solidFill>
                <a:srgbClr val="595959"/>
              </a:solidFill>
              <a:latin typeface="Verdana"/>
              <a:ea typeface="Verdana"/>
              <a:cs typeface="Verdana"/>
              <a:sym typeface="Verdana"/>
            </a:endParaRPr>
          </a:p>
          <a:p>
            <a:pPr indent="0" lvl="0" marL="0" rtl="0" algn="l">
              <a:spcBef>
                <a:spcPts val="0"/>
              </a:spcBef>
              <a:spcAft>
                <a:spcPts val="0"/>
              </a:spcAft>
              <a:buNone/>
            </a:pPr>
            <a:r>
              <a:t/>
            </a:r>
            <a:endParaRPr/>
          </a:p>
        </p:txBody>
      </p:sp>
      <p:pic>
        <p:nvPicPr>
          <p:cNvPr id="92" name="Google Shape;92;p18"/>
          <p:cNvPicPr preferRelativeResize="0"/>
          <p:nvPr/>
        </p:nvPicPr>
        <p:blipFill rotWithShape="1">
          <a:blip r:embed="rId3">
            <a:alphaModFix/>
          </a:blip>
          <a:srcRect b="13845" l="0" r="0" t="0"/>
          <a:stretch/>
        </p:blipFill>
        <p:spPr>
          <a:xfrm>
            <a:off x="5553750" y="1634075"/>
            <a:ext cx="3027050" cy="260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nvSpPr>
        <p:spPr>
          <a:xfrm>
            <a:off x="639525" y="333025"/>
            <a:ext cx="65832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Negative User Experience</a:t>
            </a:r>
            <a:endParaRPr b="1" sz="2600">
              <a:solidFill>
                <a:srgbClr val="0C0C0C"/>
              </a:solidFill>
              <a:latin typeface="Verdana"/>
              <a:ea typeface="Verdana"/>
              <a:cs typeface="Verdana"/>
              <a:sym typeface="Verdana"/>
            </a:endParaRPr>
          </a:p>
        </p:txBody>
      </p:sp>
      <p:sp>
        <p:nvSpPr>
          <p:cNvPr id="98" name="Google Shape;98;p19"/>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orms response chart. Question title: Please rate BannerWeb’s ease of use. Number of responses: 32 responses." id="99" name="Google Shape;99;p19"/>
          <p:cNvPicPr preferRelativeResize="0"/>
          <p:nvPr/>
        </p:nvPicPr>
        <p:blipFill rotWithShape="1">
          <a:blip r:embed="rId3">
            <a:alphaModFix/>
          </a:blip>
          <a:srcRect b="10032" l="3697" r="0" t="18411"/>
          <a:stretch/>
        </p:blipFill>
        <p:spPr>
          <a:xfrm>
            <a:off x="3940037" y="1312337"/>
            <a:ext cx="4839114" cy="1695550"/>
          </a:xfrm>
          <a:prstGeom prst="rect">
            <a:avLst/>
          </a:prstGeom>
          <a:noFill/>
          <a:ln>
            <a:noFill/>
          </a:ln>
        </p:spPr>
      </p:pic>
      <p:pic>
        <p:nvPicPr>
          <p:cNvPr descr="Forms response chart. Question title: Please rate BannerWeb’s aesthetic appeal. Number of responses: 32 responses." id="100" name="Google Shape;100;p19"/>
          <p:cNvPicPr preferRelativeResize="0"/>
          <p:nvPr/>
        </p:nvPicPr>
        <p:blipFill rotWithShape="1">
          <a:blip r:embed="rId4">
            <a:alphaModFix/>
          </a:blip>
          <a:srcRect b="10259" l="4970" r="0" t="20836"/>
          <a:stretch/>
        </p:blipFill>
        <p:spPr>
          <a:xfrm>
            <a:off x="4004175" y="3123700"/>
            <a:ext cx="4839125" cy="1661911"/>
          </a:xfrm>
          <a:prstGeom prst="rect">
            <a:avLst/>
          </a:prstGeom>
          <a:noFill/>
          <a:ln>
            <a:noFill/>
          </a:ln>
        </p:spPr>
      </p:pic>
      <p:sp>
        <p:nvSpPr>
          <p:cNvPr id="101" name="Google Shape;101;p19"/>
          <p:cNvSpPr/>
          <p:nvPr/>
        </p:nvSpPr>
        <p:spPr>
          <a:xfrm flipH="1" rot="10800000">
            <a:off x="6215400" y="332250"/>
            <a:ext cx="2573700" cy="9372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nvSpPr>
        <p:spPr>
          <a:xfrm>
            <a:off x="6351600" y="425825"/>
            <a:ext cx="2395200" cy="7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FFFFFF"/>
                </a:solidFill>
                <a:latin typeface="Verdana"/>
                <a:ea typeface="Verdana"/>
                <a:cs typeface="Verdana"/>
                <a:sym typeface="Verdana"/>
              </a:rPr>
              <a:t>Survey </a:t>
            </a:r>
            <a:endParaRPr b="1" sz="1700">
              <a:solidFill>
                <a:srgbClr val="FFFFFF"/>
              </a:solidFill>
              <a:latin typeface="Verdana"/>
              <a:ea typeface="Verdana"/>
              <a:cs typeface="Verdana"/>
              <a:sym typeface="Verdana"/>
            </a:endParaRPr>
          </a:p>
          <a:p>
            <a:pPr indent="0" lvl="0" marL="0" rtl="0" algn="l">
              <a:lnSpc>
                <a:spcPct val="115000"/>
              </a:lnSpc>
              <a:spcBef>
                <a:spcPts val="0"/>
              </a:spcBef>
              <a:spcAft>
                <a:spcPts val="0"/>
              </a:spcAft>
              <a:buNone/>
            </a:pPr>
            <a:r>
              <a:rPr b="1" lang="en" sz="1700">
                <a:solidFill>
                  <a:srgbClr val="FFFFFF"/>
                </a:solidFill>
                <a:latin typeface="Verdana"/>
                <a:ea typeface="Verdana"/>
                <a:cs typeface="Verdana"/>
                <a:sym typeface="Verdana"/>
              </a:rPr>
              <a:t>32 WPI Students</a:t>
            </a:r>
            <a:endParaRPr b="1">
              <a:solidFill>
                <a:srgbClr val="FFFFFF"/>
              </a:solidFill>
              <a:latin typeface="Verdana"/>
              <a:ea typeface="Verdana"/>
              <a:cs typeface="Verdana"/>
              <a:sym typeface="Verdana"/>
            </a:endParaRPr>
          </a:p>
          <a:p>
            <a:pPr indent="0" lvl="0" marL="0" rtl="0" algn="l">
              <a:spcBef>
                <a:spcPts val="0"/>
              </a:spcBef>
              <a:spcAft>
                <a:spcPts val="0"/>
              </a:spcAft>
              <a:buNone/>
            </a:pPr>
            <a:r>
              <a:t/>
            </a:r>
            <a:endParaRPr b="1">
              <a:solidFill>
                <a:srgbClr val="FFFFFF"/>
              </a:solidFill>
            </a:endParaRPr>
          </a:p>
        </p:txBody>
      </p:sp>
      <p:sp>
        <p:nvSpPr>
          <p:cNvPr id="103" name="Google Shape;103;p19"/>
          <p:cNvSpPr txBox="1"/>
          <p:nvPr/>
        </p:nvSpPr>
        <p:spPr>
          <a:xfrm>
            <a:off x="738125" y="1712850"/>
            <a:ext cx="2763900" cy="13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Verdana"/>
                <a:ea typeface="Verdana"/>
                <a:cs typeface="Verdana"/>
                <a:sym typeface="Verdana"/>
              </a:rPr>
              <a:t>Ease of Use</a:t>
            </a:r>
            <a:endParaRPr b="1" sz="20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1 - Poor</a:t>
            </a:r>
            <a:endParaRPr sz="17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5 - Exceptional</a:t>
            </a:r>
            <a:endParaRPr sz="1700">
              <a:latin typeface="Verdana"/>
              <a:ea typeface="Verdana"/>
              <a:cs typeface="Verdana"/>
              <a:sym typeface="Verdana"/>
            </a:endParaRPr>
          </a:p>
        </p:txBody>
      </p:sp>
      <p:sp>
        <p:nvSpPr>
          <p:cNvPr id="104" name="Google Shape;104;p19"/>
          <p:cNvSpPr txBox="1"/>
          <p:nvPr/>
        </p:nvSpPr>
        <p:spPr>
          <a:xfrm>
            <a:off x="695700" y="3422038"/>
            <a:ext cx="4029300" cy="13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Verdana"/>
                <a:ea typeface="Verdana"/>
                <a:cs typeface="Verdana"/>
                <a:sym typeface="Verdana"/>
              </a:rPr>
              <a:t>Aesthetic Appeal</a:t>
            </a:r>
            <a:endParaRPr b="1" sz="20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1 - Poor</a:t>
            </a:r>
            <a:endParaRPr sz="17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5 - Exceptional</a:t>
            </a:r>
            <a:endParaRPr sz="1700">
              <a:latin typeface="Verdana"/>
              <a:ea typeface="Verdana"/>
              <a:cs typeface="Verdana"/>
              <a:sym typeface="Verdana"/>
            </a:endParaRPr>
          </a:p>
        </p:txBody>
      </p:sp>
      <p:sp>
        <p:nvSpPr>
          <p:cNvPr id="105" name="Google Shape;105;p19"/>
          <p:cNvSpPr txBox="1"/>
          <p:nvPr/>
        </p:nvSpPr>
        <p:spPr>
          <a:xfrm>
            <a:off x="5866788" y="2901100"/>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Rating</a:t>
            </a:r>
            <a:endParaRPr sz="800"/>
          </a:p>
        </p:txBody>
      </p:sp>
      <p:sp>
        <p:nvSpPr>
          <p:cNvPr id="106" name="Google Shape;106;p19"/>
          <p:cNvSpPr txBox="1"/>
          <p:nvPr/>
        </p:nvSpPr>
        <p:spPr>
          <a:xfrm>
            <a:off x="5866788" y="4703875"/>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Rating</a:t>
            </a:r>
            <a:endParaRPr sz="800"/>
          </a:p>
        </p:txBody>
      </p:sp>
      <p:sp>
        <p:nvSpPr>
          <p:cNvPr id="107" name="Google Shape;107;p19"/>
          <p:cNvSpPr txBox="1"/>
          <p:nvPr/>
        </p:nvSpPr>
        <p:spPr>
          <a:xfrm>
            <a:off x="3093063" y="2013800"/>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Number of Students</a:t>
            </a:r>
            <a:endParaRPr sz="800"/>
          </a:p>
        </p:txBody>
      </p:sp>
      <p:sp>
        <p:nvSpPr>
          <p:cNvPr id="108" name="Google Shape;108;p19"/>
          <p:cNvSpPr txBox="1"/>
          <p:nvPr/>
        </p:nvSpPr>
        <p:spPr>
          <a:xfrm>
            <a:off x="3093063" y="3843350"/>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Number of Students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639525" y="333025"/>
            <a:ext cx="74997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Loss of Opportunities</a:t>
            </a:r>
            <a:endParaRPr b="1" sz="2600">
              <a:solidFill>
                <a:srgbClr val="0C0C0C"/>
              </a:solidFill>
              <a:latin typeface="Verdana"/>
              <a:ea typeface="Verdana"/>
              <a:cs typeface="Verdana"/>
              <a:sym typeface="Verdana"/>
            </a:endParaRPr>
          </a:p>
        </p:txBody>
      </p:sp>
      <p:sp>
        <p:nvSpPr>
          <p:cNvPr id="114" name="Google Shape;114;p20"/>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nvSpPr>
        <p:spPr>
          <a:xfrm>
            <a:off x="710800" y="1180300"/>
            <a:ext cx="4277100" cy="30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Reasons</a:t>
            </a:r>
            <a:endParaRPr b="1" sz="2000"/>
          </a:p>
          <a:p>
            <a:pPr indent="-342900" lvl="0" marL="457200" rtl="0" algn="l">
              <a:lnSpc>
                <a:spcPct val="115000"/>
              </a:lnSpc>
              <a:spcBef>
                <a:spcPts val="0"/>
              </a:spcBef>
              <a:spcAft>
                <a:spcPts val="0"/>
              </a:spcAft>
              <a:buSzPts val="1800"/>
              <a:buChar char="●"/>
            </a:pPr>
            <a:r>
              <a:rPr lang="en" sz="1800"/>
              <a:t>BannerWeb is the first impression for students</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Alumni reviews could reflect negative experience with BannerWeb</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Future WPI reputation can be impacted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WPI ranking on US News dropped</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116" name="Google Shape;116;p20"/>
          <p:cNvPicPr preferRelativeResize="0"/>
          <p:nvPr/>
        </p:nvPicPr>
        <p:blipFill>
          <a:blip r:embed="rId3">
            <a:alphaModFix/>
          </a:blip>
          <a:stretch>
            <a:fillRect/>
          </a:stretch>
        </p:blipFill>
        <p:spPr>
          <a:xfrm>
            <a:off x="5377500" y="3296675"/>
            <a:ext cx="3158525" cy="1074700"/>
          </a:xfrm>
          <a:prstGeom prst="rect">
            <a:avLst/>
          </a:prstGeom>
          <a:noFill/>
          <a:ln>
            <a:noFill/>
          </a:ln>
        </p:spPr>
      </p:pic>
      <p:pic>
        <p:nvPicPr>
          <p:cNvPr id="117" name="Google Shape;117;p20"/>
          <p:cNvPicPr preferRelativeResize="0"/>
          <p:nvPr/>
        </p:nvPicPr>
        <p:blipFill rotWithShape="1">
          <a:blip r:embed="rId4">
            <a:alphaModFix/>
          </a:blip>
          <a:srcRect b="13509" l="0" r="0" t="0"/>
          <a:stretch/>
        </p:blipFill>
        <p:spPr>
          <a:xfrm>
            <a:off x="6041949" y="1238425"/>
            <a:ext cx="1829625" cy="170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639525" y="333025"/>
            <a:ext cx="76365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0C0C0C"/>
                </a:solidFill>
                <a:latin typeface="Verdana"/>
                <a:ea typeface="Verdana"/>
                <a:cs typeface="Verdana"/>
                <a:sym typeface="Verdana"/>
              </a:rPr>
              <a:t>Students want BannerWeb to Improve</a:t>
            </a:r>
            <a:endParaRPr b="1" sz="2600">
              <a:solidFill>
                <a:srgbClr val="0C0C0C"/>
              </a:solidFill>
              <a:latin typeface="Verdana"/>
              <a:ea typeface="Verdana"/>
              <a:cs typeface="Verdana"/>
              <a:sym typeface="Verdana"/>
            </a:endParaRPr>
          </a:p>
        </p:txBody>
      </p:sp>
      <p:sp>
        <p:nvSpPr>
          <p:cNvPr id="123" name="Google Shape;123;p21"/>
          <p:cNvSpPr/>
          <p:nvPr/>
        </p:nvSpPr>
        <p:spPr>
          <a:xfrm rot="5400000">
            <a:off x="4892550" y="-3423300"/>
            <a:ext cx="54600" cy="8448300"/>
          </a:xfrm>
          <a:prstGeom prst="rect">
            <a:avLst/>
          </a:prstGeom>
          <a:solidFill>
            <a:srgbClr val="AB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orms response chart. Question title: Should BannerWeb be improved?. Number of responses: 32 responses." id="124" name="Google Shape;124;p21"/>
          <p:cNvPicPr preferRelativeResize="0"/>
          <p:nvPr/>
        </p:nvPicPr>
        <p:blipFill rotWithShape="1">
          <a:blip r:embed="rId3">
            <a:alphaModFix/>
          </a:blip>
          <a:srcRect b="10201" l="4807" r="0" t="21286"/>
          <a:stretch/>
        </p:blipFill>
        <p:spPr>
          <a:xfrm>
            <a:off x="923300" y="2395825"/>
            <a:ext cx="7297400" cy="2487750"/>
          </a:xfrm>
          <a:prstGeom prst="rect">
            <a:avLst/>
          </a:prstGeom>
          <a:noFill/>
          <a:ln>
            <a:noFill/>
          </a:ln>
        </p:spPr>
      </p:pic>
      <p:sp>
        <p:nvSpPr>
          <p:cNvPr id="125" name="Google Shape;125;p21"/>
          <p:cNvSpPr txBox="1"/>
          <p:nvPr/>
        </p:nvSpPr>
        <p:spPr>
          <a:xfrm>
            <a:off x="835075" y="1196950"/>
            <a:ext cx="7066200" cy="18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Verdana"/>
                <a:ea typeface="Verdana"/>
                <a:cs typeface="Verdana"/>
                <a:sym typeface="Verdana"/>
              </a:rPr>
              <a:t>Should BannerWeb be improved?</a:t>
            </a:r>
            <a:endParaRPr b="1" sz="20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1 - Strongly disagree</a:t>
            </a:r>
            <a:endParaRPr sz="1700">
              <a:latin typeface="Verdana"/>
              <a:ea typeface="Verdana"/>
              <a:cs typeface="Verdana"/>
              <a:sym typeface="Verdana"/>
            </a:endParaRPr>
          </a:p>
          <a:p>
            <a:pPr indent="0" lvl="0" marL="0" rtl="0" algn="l">
              <a:lnSpc>
                <a:spcPct val="115000"/>
              </a:lnSpc>
              <a:spcBef>
                <a:spcPts val="0"/>
              </a:spcBef>
              <a:spcAft>
                <a:spcPts val="0"/>
              </a:spcAft>
              <a:buNone/>
            </a:pPr>
            <a:r>
              <a:rPr lang="en" sz="1700">
                <a:latin typeface="Verdana"/>
                <a:ea typeface="Verdana"/>
                <a:cs typeface="Verdana"/>
                <a:sym typeface="Verdana"/>
              </a:rPr>
              <a:t>5 - Strong agree</a:t>
            </a:r>
            <a:endParaRPr sz="1700">
              <a:latin typeface="Verdana"/>
              <a:ea typeface="Verdana"/>
              <a:cs typeface="Verdana"/>
              <a:sym typeface="Verdana"/>
            </a:endParaRPr>
          </a:p>
        </p:txBody>
      </p:sp>
      <p:sp>
        <p:nvSpPr>
          <p:cNvPr id="126" name="Google Shape;126;p21"/>
          <p:cNvSpPr txBox="1"/>
          <p:nvPr/>
        </p:nvSpPr>
        <p:spPr>
          <a:xfrm>
            <a:off x="3900813" y="4754500"/>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Rating</a:t>
            </a:r>
            <a:endParaRPr sz="800"/>
          </a:p>
        </p:txBody>
      </p:sp>
      <p:sp>
        <p:nvSpPr>
          <p:cNvPr id="127" name="Google Shape;127;p21"/>
          <p:cNvSpPr txBox="1"/>
          <p:nvPr/>
        </p:nvSpPr>
        <p:spPr>
          <a:xfrm>
            <a:off x="-86187" y="3154850"/>
            <a:ext cx="1113900" cy="2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Number of Students</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